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77" r:id="rId2"/>
    <p:sldId id="256" r:id="rId3"/>
    <p:sldId id="272" r:id="rId4"/>
    <p:sldId id="270" r:id="rId5"/>
    <p:sldId id="257" r:id="rId6"/>
    <p:sldId id="258" r:id="rId7"/>
    <p:sldId id="259" r:id="rId8"/>
    <p:sldId id="260" r:id="rId9"/>
    <p:sldId id="261" r:id="rId10"/>
    <p:sldId id="274" r:id="rId11"/>
    <p:sldId id="269" r:id="rId12"/>
    <p:sldId id="271" r:id="rId13"/>
    <p:sldId id="278" r:id="rId14"/>
    <p:sldId id="279" r:id="rId15"/>
    <p:sldId id="280" r:id="rId16"/>
    <p:sldId id="262" r:id="rId17"/>
    <p:sldId id="281" r:id="rId18"/>
    <p:sldId id="282" r:id="rId19"/>
    <p:sldId id="283" r:id="rId20"/>
    <p:sldId id="284" r:id="rId21"/>
    <p:sldId id="285" r:id="rId22"/>
    <p:sldId id="286" r:id="rId23"/>
    <p:sldId id="287" r:id="rId24"/>
    <p:sldId id="288" r:id="rId25"/>
    <p:sldId id="289" r:id="rId26"/>
    <p:sldId id="290" r:id="rId27"/>
    <p:sldId id="291" r:id="rId28"/>
    <p:sldId id="292" r:id="rId29"/>
    <p:sldId id="294"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361" autoAdjust="0"/>
    <p:restoredTop sz="94660"/>
  </p:normalViewPr>
  <p:slideViewPr>
    <p:cSldViewPr snapToGrid="0">
      <p:cViewPr>
        <p:scale>
          <a:sx n="66" d="100"/>
          <a:sy n="66" d="100"/>
        </p:scale>
        <p:origin x="882" y="-42"/>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9601" y="2367118"/>
            <a:ext cx="10756492" cy="2123765"/>
          </a:xfrm>
          <a:noFill/>
          <a:effectLst>
            <a:outerShdw blurRad="50800" dist="38100" dir="2700000" algn="tl" rotWithShape="0">
              <a:prstClr val="black">
                <a:alpha val="40000"/>
              </a:prstClr>
            </a:outerShdw>
          </a:effectLst>
        </p:spPr>
        <p:txBody>
          <a:bodyPr>
            <a:normAutofit/>
          </a:bodyPr>
          <a:lstStyle>
            <a:lvl1pPr algn="l">
              <a:defRPr sz="4800">
                <a:solidFill>
                  <a:schemeClr val="tx2">
                    <a:lumMod val="40000"/>
                    <a:lumOff val="60000"/>
                  </a:schemeClr>
                </a:solidFill>
              </a:defRPr>
            </a:lvl1pPr>
          </a:lstStyle>
          <a:p>
            <a:r>
              <a:rPr lang="en-US" dirty="0"/>
              <a:t>Click to edit </a:t>
            </a:r>
            <a:br>
              <a:rPr lang="en-US" dirty="0"/>
            </a:br>
            <a:r>
              <a:rPr lang="en-US" dirty="0"/>
              <a:t>Master title style</a:t>
            </a:r>
          </a:p>
        </p:txBody>
      </p:sp>
      <p:sp>
        <p:nvSpPr>
          <p:cNvPr id="3" name="Subtitle 2"/>
          <p:cNvSpPr>
            <a:spLocks noGrp="1"/>
          </p:cNvSpPr>
          <p:nvPr>
            <p:ph type="subTitle" idx="1"/>
          </p:nvPr>
        </p:nvSpPr>
        <p:spPr>
          <a:xfrm>
            <a:off x="609600" y="4639328"/>
            <a:ext cx="10756491" cy="904568"/>
          </a:xfrm>
        </p:spPr>
        <p:txBody>
          <a:bodyPr>
            <a:normAutofit/>
          </a:bodyPr>
          <a:lstStyle>
            <a:lvl1pPr marL="0" indent="0" algn="l">
              <a:buNone/>
              <a:defRPr sz="3733" b="0" i="0">
                <a:solidFill>
                  <a:schemeClr val="bg1"/>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B29246F-3253-4C9D-B696-9084AF7E150E}" type="datetimeFigureOut">
              <a:rPr lang="en-US" smtClean="0"/>
              <a:t>5/27/2023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55821F-713C-4846-930D-DAE63237F3A8}" type="slidenum">
              <a:rPr lang="en-US" smtClean="0"/>
              <a:t>‹#›</a:t>
            </a:fld>
            <a:endParaRPr lang="en-US"/>
          </a:p>
        </p:txBody>
      </p:sp>
    </p:spTree>
    <p:extLst>
      <p:ext uri="{BB962C8B-B14F-4D97-AF65-F5344CB8AC3E}">
        <p14:creationId xmlns:p14="http://schemas.microsoft.com/office/powerpoint/2010/main" val="2145425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9"/>
          </a:xfrm>
        </p:spPr>
        <p:txBody>
          <a:bodyPr anchor="b"/>
          <a:lstStyle>
            <a:lvl1pPr algn="l">
              <a:defRPr sz="2667"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4267"/>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t>Click icon to add picture</a:t>
            </a:r>
          </a:p>
        </p:txBody>
      </p:sp>
      <p:sp>
        <p:nvSpPr>
          <p:cNvPr id="4" name="Text Placeholder 3"/>
          <p:cNvSpPr>
            <a:spLocks noGrp="1"/>
          </p:cNvSpPr>
          <p:nvPr>
            <p:ph type="body" sz="half" idx="2"/>
          </p:nvPr>
        </p:nvSpPr>
        <p:spPr>
          <a:xfrm>
            <a:off x="2389717" y="5367338"/>
            <a:ext cx="7315200" cy="8048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2B29246F-3253-4C9D-B696-9084AF7E150E}" type="datetimeFigureOut">
              <a:rPr lang="en-US" smtClean="0"/>
              <a:t>5/27/2023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355821F-713C-4846-930D-DAE63237F3A8}" type="slidenum">
              <a:rPr lang="en-US" smtClean="0"/>
              <a:t>‹#›</a:t>
            </a:fld>
            <a:endParaRPr lang="en-US"/>
          </a:p>
        </p:txBody>
      </p:sp>
    </p:spTree>
    <p:extLst>
      <p:ext uri="{BB962C8B-B14F-4D97-AF65-F5344CB8AC3E}">
        <p14:creationId xmlns:p14="http://schemas.microsoft.com/office/powerpoint/2010/main" val="34928463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B29246F-3253-4C9D-B696-9084AF7E150E}" type="datetimeFigureOut">
              <a:rPr lang="en-US" smtClean="0"/>
              <a:t>5/27/2023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55821F-713C-4846-930D-DAE63237F3A8}" type="slidenum">
              <a:rPr lang="en-US" smtClean="0"/>
              <a:t>‹#›</a:t>
            </a:fld>
            <a:endParaRPr lang="en-US"/>
          </a:p>
        </p:txBody>
      </p:sp>
    </p:spTree>
    <p:extLst>
      <p:ext uri="{BB962C8B-B14F-4D97-AF65-F5344CB8AC3E}">
        <p14:creationId xmlns:p14="http://schemas.microsoft.com/office/powerpoint/2010/main" val="367502736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B29246F-3253-4C9D-B696-9084AF7E150E}" type="datetimeFigureOut">
              <a:rPr lang="en-US" smtClean="0"/>
              <a:t>5/27/2023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55821F-713C-4846-930D-DAE63237F3A8}" type="slidenum">
              <a:rPr lang="en-US" smtClean="0"/>
              <a:t>‹#›</a:t>
            </a:fld>
            <a:endParaRPr lang="en-US"/>
          </a:p>
        </p:txBody>
      </p:sp>
      <p:pic>
        <p:nvPicPr>
          <p:cNvPr id="7" name="Picture 6" descr="E:\websites\free-power-point-templates\2012\logos.png">
            <a:extLst>
              <a:ext uri="{FF2B5EF4-FFF2-40B4-BE49-F238E27FC236}">
                <a16:creationId xmlns:a16="http://schemas.microsoft.com/office/drawing/2014/main" id="{08B89D22-1D6E-450B-881F-4D2A4C527F7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077967" y="3101618"/>
            <a:ext cx="1951712" cy="702615"/>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87683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99768" y="240121"/>
            <a:ext cx="11012131" cy="1018035"/>
          </a:xfrm>
        </p:spPr>
        <p:txBody>
          <a:bodyPr>
            <a:normAutofit/>
          </a:bodyPr>
          <a:lstStyle>
            <a:lvl1pPr algn="l">
              <a:defRPr sz="4800" baseline="0">
                <a:solidFill>
                  <a:schemeClr val="tx2">
                    <a:lumMod val="40000"/>
                    <a:lumOff val="60000"/>
                  </a:schemeClr>
                </a:solidFill>
                <a:effectLst>
                  <a:outerShdw blurRad="50800" dist="38100" dir="2700000" algn="tl" rotWithShape="0">
                    <a:prstClr val="black">
                      <a:alpha val="40000"/>
                    </a:prstClr>
                  </a:outerShdw>
                </a:effectLst>
              </a:defRPr>
            </a:lvl1pPr>
          </a:lstStyle>
          <a:p>
            <a:r>
              <a:rPr lang="en-US"/>
              <a:t>Click to edit Master title style</a:t>
            </a:r>
            <a:endParaRPr lang="en-US" dirty="0"/>
          </a:p>
        </p:txBody>
      </p:sp>
      <p:sp>
        <p:nvSpPr>
          <p:cNvPr id="3" name="Content Placeholder 2"/>
          <p:cNvSpPr>
            <a:spLocks noGrp="1"/>
          </p:cNvSpPr>
          <p:nvPr>
            <p:ph idx="1"/>
          </p:nvPr>
        </p:nvSpPr>
        <p:spPr>
          <a:xfrm>
            <a:off x="598621" y="1766808"/>
            <a:ext cx="10994760" cy="4716289"/>
          </a:xfrm>
        </p:spPr>
        <p:txBody>
          <a:bodyPr/>
          <a:lstStyle>
            <a:lvl1pPr algn="l">
              <a:defRPr sz="3733">
                <a:solidFill>
                  <a:schemeClr val="tx1"/>
                </a:solidFill>
              </a:defRPr>
            </a:lvl1pPr>
            <a:lvl2pPr algn="l">
              <a:defRPr>
                <a:solidFill>
                  <a:schemeClr val="tx1"/>
                </a:solidFill>
              </a:defRPr>
            </a:lvl2pPr>
            <a:lvl3pPr algn="l">
              <a:defRPr>
                <a:solidFill>
                  <a:schemeClr val="tx1"/>
                </a:solidFill>
              </a:defRPr>
            </a:lvl3pPr>
            <a:lvl4pPr algn="l">
              <a:defRPr>
                <a:solidFill>
                  <a:schemeClr val="tx1"/>
                </a:solidFill>
              </a:defRPr>
            </a:lvl4pPr>
            <a:lvl5pPr algn="l">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B29246F-3253-4C9D-B696-9084AF7E150E}" type="datetimeFigureOut">
              <a:rPr lang="en-US" smtClean="0"/>
              <a:t>5/27/2023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55821F-713C-4846-930D-DAE63237F3A8}" type="slidenum">
              <a:rPr lang="en-US" smtClean="0"/>
              <a:t>‹#›</a:t>
            </a:fld>
            <a:endParaRPr lang="en-US"/>
          </a:p>
        </p:txBody>
      </p:sp>
    </p:spTree>
    <p:extLst>
      <p:ext uri="{BB962C8B-B14F-4D97-AF65-F5344CB8AC3E}">
        <p14:creationId xmlns:p14="http://schemas.microsoft.com/office/powerpoint/2010/main" val="22365678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39585" y="405230"/>
            <a:ext cx="8907371" cy="967132"/>
          </a:xfrm>
        </p:spPr>
        <p:txBody>
          <a:bodyPr>
            <a:normAutofit/>
          </a:bodyPr>
          <a:lstStyle>
            <a:lvl1pPr algn="l">
              <a:defRPr sz="4800">
                <a:solidFill>
                  <a:schemeClr val="tx2">
                    <a:lumMod val="40000"/>
                    <a:lumOff val="60000"/>
                  </a:schemeClr>
                </a:solidFill>
                <a:effectLst>
                  <a:outerShdw blurRad="50800" dist="38100" dir="2700000" algn="tl" rotWithShape="0">
                    <a:prstClr val="black">
                      <a:alpha val="40000"/>
                    </a:prstClr>
                  </a:outerShdw>
                </a:effectLst>
              </a:defRPr>
            </a:lvl1pPr>
          </a:lstStyle>
          <a:p>
            <a:r>
              <a:rPr lang="en-US"/>
              <a:t>Click to edit Master title style</a:t>
            </a:r>
            <a:endParaRPr lang="en-US" dirty="0"/>
          </a:p>
        </p:txBody>
      </p:sp>
      <p:sp>
        <p:nvSpPr>
          <p:cNvPr id="3" name="Content Placeholder 2"/>
          <p:cNvSpPr>
            <a:spLocks noGrp="1"/>
          </p:cNvSpPr>
          <p:nvPr>
            <p:ph idx="1"/>
          </p:nvPr>
        </p:nvSpPr>
        <p:spPr>
          <a:xfrm>
            <a:off x="609601" y="1569915"/>
            <a:ext cx="8937355" cy="4681415"/>
          </a:xfrm>
        </p:spPr>
        <p:txBody>
          <a:bodyPr/>
          <a:lstStyle>
            <a:lvl1pPr>
              <a:defRPr sz="3733">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B29246F-3253-4C9D-B696-9084AF7E150E}" type="datetimeFigureOut">
              <a:rPr lang="en-US" smtClean="0"/>
              <a:t>5/27/2023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55821F-713C-4846-930D-DAE63237F3A8}" type="slidenum">
              <a:rPr lang="en-US" smtClean="0"/>
              <a:t>‹#›</a:t>
            </a:fld>
            <a:endParaRPr lang="en-US"/>
          </a:p>
        </p:txBody>
      </p:sp>
    </p:spTree>
    <p:extLst>
      <p:ext uri="{BB962C8B-B14F-4D97-AF65-F5344CB8AC3E}">
        <p14:creationId xmlns:p14="http://schemas.microsoft.com/office/powerpoint/2010/main" val="33049109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5333"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667">
                <a:solidFill>
                  <a:schemeClr val="tx1">
                    <a:tint val="75000"/>
                  </a:schemeClr>
                </a:solidFill>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B29246F-3253-4C9D-B696-9084AF7E150E}" type="datetimeFigureOut">
              <a:rPr lang="en-US" smtClean="0"/>
              <a:t>5/27/2023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55821F-713C-4846-930D-DAE63237F3A8}" type="slidenum">
              <a:rPr lang="en-US" smtClean="0"/>
              <a:t>‹#›</a:t>
            </a:fld>
            <a:endParaRPr lang="en-US"/>
          </a:p>
        </p:txBody>
      </p:sp>
    </p:spTree>
    <p:extLst>
      <p:ext uri="{BB962C8B-B14F-4D97-AF65-F5344CB8AC3E}">
        <p14:creationId xmlns:p14="http://schemas.microsoft.com/office/powerpoint/2010/main" val="40249469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B29246F-3253-4C9D-B696-9084AF7E150E}" type="datetimeFigureOut">
              <a:rPr lang="en-US" smtClean="0"/>
              <a:t>5/27/2023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355821F-713C-4846-930D-DAE63237F3A8}" type="slidenum">
              <a:rPr lang="en-US" smtClean="0"/>
              <a:t>‹#›</a:t>
            </a:fld>
            <a:endParaRPr lang="en-US"/>
          </a:p>
        </p:txBody>
      </p:sp>
    </p:spTree>
    <p:extLst>
      <p:ext uri="{BB962C8B-B14F-4D97-AF65-F5344CB8AC3E}">
        <p14:creationId xmlns:p14="http://schemas.microsoft.com/office/powerpoint/2010/main" val="20457409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93881" y="311960"/>
            <a:ext cx="10791153" cy="1018033"/>
          </a:xfrm>
        </p:spPr>
        <p:txBody>
          <a:bodyPr>
            <a:normAutofit/>
          </a:bodyPr>
          <a:lstStyle>
            <a:lvl1pPr algn="l">
              <a:defRPr sz="4800" baseline="0">
                <a:solidFill>
                  <a:schemeClr val="tx2">
                    <a:lumMod val="40000"/>
                    <a:lumOff val="60000"/>
                  </a:schemeClr>
                </a:solidFill>
                <a:effectLst>
                  <a:outerShdw blurRad="50800" dist="38100" dir="2700000" algn="tl" rotWithShape="0">
                    <a:prstClr val="black">
                      <a:alpha val="40000"/>
                    </a:prstClr>
                  </a:outerShdw>
                </a:effectLst>
              </a:defRPr>
            </a:lvl1pPr>
          </a:lstStyle>
          <a:p>
            <a:r>
              <a:rPr lang="en-US"/>
              <a:t>Click to edit Master title style</a:t>
            </a:r>
            <a:endParaRPr lang="en-US" dirty="0"/>
          </a:p>
        </p:txBody>
      </p:sp>
      <p:sp>
        <p:nvSpPr>
          <p:cNvPr id="3" name="Text Placeholder 2"/>
          <p:cNvSpPr>
            <a:spLocks noGrp="1"/>
          </p:cNvSpPr>
          <p:nvPr>
            <p:ph type="body" idx="1"/>
          </p:nvPr>
        </p:nvSpPr>
        <p:spPr>
          <a:xfrm>
            <a:off x="715839" y="2176023"/>
            <a:ext cx="5386917" cy="639763"/>
          </a:xfrm>
        </p:spPr>
        <p:txBody>
          <a:bodyPr anchor="b"/>
          <a:lstStyle>
            <a:lvl1pPr marL="0" indent="0" algn="ctr">
              <a:buNone/>
              <a:defRPr sz="3200" b="1">
                <a:solidFill>
                  <a:schemeClr val="tx1"/>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4" name="Content Placeholder 3"/>
          <p:cNvSpPr>
            <a:spLocks noGrp="1"/>
          </p:cNvSpPr>
          <p:nvPr>
            <p:ph sz="half" idx="2"/>
          </p:nvPr>
        </p:nvSpPr>
        <p:spPr>
          <a:xfrm>
            <a:off x="715839" y="2805885"/>
            <a:ext cx="5386917" cy="3035059"/>
          </a:xfrm>
        </p:spPr>
        <p:txBody>
          <a:bodyPr/>
          <a:lstStyle>
            <a:lvl1pPr algn="ctr">
              <a:defRPr sz="3200">
                <a:solidFill>
                  <a:schemeClr val="tx1"/>
                </a:solidFill>
              </a:defRPr>
            </a:lvl1pPr>
            <a:lvl2pPr algn="ctr">
              <a:defRPr sz="2667">
                <a:solidFill>
                  <a:schemeClr val="tx1"/>
                </a:solidFill>
              </a:defRPr>
            </a:lvl2pPr>
            <a:lvl3pPr algn="ctr">
              <a:defRPr sz="2400">
                <a:solidFill>
                  <a:schemeClr val="tx1"/>
                </a:solidFill>
              </a:defRPr>
            </a:lvl3pPr>
            <a:lvl4pPr algn="ctr">
              <a:defRPr sz="2133">
                <a:solidFill>
                  <a:schemeClr val="tx1"/>
                </a:solidFill>
              </a:defRPr>
            </a:lvl4pPr>
            <a:lvl5pPr algn="ctr">
              <a:defRPr sz="2133">
                <a:solidFill>
                  <a:schemeClr val="tx1"/>
                </a:solidFill>
              </a:defRPr>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1" y="2176023"/>
            <a:ext cx="5389033" cy="639763"/>
          </a:xfrm>
        </p:spPr>
        <p:txBody>
          <a:bodyPr anchor="b"/>
          <a:lstStyle>
            <a:lvl1pPr marL="0" indent="0" algn="ctr">
              <a:buNone/>
              <a:defRPr sz="3200" b="1">
                <a:solidFill>
                  <a:schemeClr val="tx1"/>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6" name="Content Placeholder 5"/>
          <p:cNvSpPr>
            <a:spLocks noGrp="1"/>
          </p:cNvSpPr>
          <p:nvPr>
            <p:ph sz="quarter" idx="4"/>
          </p:nvPr>
        </p:nvSpPr>
        <p:spPr>
          <a:xfrm>
            <a:off x="6096001" y="2805885"/>
            <a:ext cx="5389033" cy="3035059"/>
          </a:xfrm>
        </p:spPr>
        <p:txBody>
          <a:bodyPr/>
          <a:lstStyle>
            <a:lvl1pPr algn="ctr">
              <a:defRPr sz="3200">
                <a:solidFill>
                  <a:schemeClr val="tx1"/>
                </a:solidFill>
              </a:defRPr>
            </a:lvl1pPr>
            <a:lvl2pPr algn="ctr">
              <a:defRPr sz="2667">
                <a:solidFill>
                  <a:schemeClr val="tx1"/>
                </a:solidFill>
              </a:defRPr>
            </a:lvl2pPr>
            <a:lvl3pPr algn="ctr">
              <a:defRPr sz="2400">
                <a:solidFill>
                  <a:schemeClr val="tx1"/>
                </a:solidFill>
              </a:defRPr>
            </a:lvl3pPr>
            <a:lvl4pPr algn="ctr">
              <a:defRPr sz="2133">
                <a:solidFill>
                  <a:schemeClr val="tx1"/>
                </a:solidFill>
              </a:defRPr>
            </a:lvl4pPr>
            <a:lvl5pPr algn="ctr">
              <a:defRPr sz="2133">
                <a:solidFill>
                  <a:schemeClr val="tx1"/>
                </a:solidFill>
              </a:defRPr>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B29246F-3253-4C9D-B696-9084AF7E150E}" type="datetimeFigureOut">
              <a:rPr lang="en-US" smtClean="0"/>
              <a:t>5/27/2023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355821F-713C-4846-930D-DAE63237F3A8}" type="slidenum">
              <a:rPr lang="en-US" smtClean="0"/>
              <a:t>‹#›</a:t>
            </a:fld>
            <a:endParaRPr lang="en-US"/>
          </a:p>
        </p:txBody>
      </p:sp>
    </p:spTree>
    <p:extLst>
      <p:ext uri="{BB962C8B-B14F-4D97-AF65-F5344CB8AC3E}">
        <p14:creationId xmlns:p14="http://schemas.microsoft.com/office/powerpoint/2010/main" val="12315953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B29246F-3253-4C9D-B696-9084AF7E150E}" type="datetimeFigureOut">
              <a:rPr lang="en-US" smtClean="0"/>
              <a:t>5/27/2023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355821F-713C-4846-930D-DAE63237F3A8}" type="slidenum">
              <a:rPr lang="en-US" smtClean="0"/>
              <a:t>‹#›</a:t>
            </a:fld>
            <a:endParaRPr lang="en-US"/>
          </a:p>
        </p:txBody>
      </p:sp>
    </p:spTree>
    <p:extLst>
      <p:ext uri="{BB962C8B-B14F-4D97-AF65-F5344CB8AC3E}">
        <p14:creationId xmlns:p14="http://schemas.microsoft.com/office/powerpoint/2010/main" val="3035333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B29246F-3253-4C9D-B696-9084AF7E150E}" type="datetimeFigureOut">
              <a:rPr lang="en-US" smtClean="0"/>
              <a:t>5/27/2023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355821F-713C-4846-930D-DAE63237F3A8}" type="slidenum">
              <a:rPr lang="en-US" smtClean="0"/>
              <a:t>‹#›</a:t>
            </a:fld>
            <a:endParaRPr lang="en-US"/>
          </a:p>
        </p:txBody>
      </p:sp>
    </p:spTree>
    <p:extLst>
      <p:ext uri="{BB962C8B-B14F-4D97-AF65-F5344CB8AC3E}">
        <p14:creationId xmlns:p14="http://schemas.microsoft.com/office/powerpoint/2010/main" val="31621294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2" y="273049"/>
            <a:ext cx="4011084" cy="1162051"/>
          </a:xfrm>
        </p:spPr>
        <p:txBody>
          <a:bodyPr anchor="b"/>
          <a:lstStyle>
            <a:lvl1pPr algn="l">
              <a:defRPr sz="2667" b="1"/>
            </a:lvl1pPr>
          </a:lstStyle>
          <a:p>
            <a:r>
              <a:rPr lang="en-US"/>
              <a:t>Click to edit Master title style</a:t>
            </a:r>
          </a:p>
        </p:txBody>
      </p:sp>
      <p:sp>
        <p:nvSpPr>
          <p:cNvPr id="3" name="Content Placeholder 2"/>
          <p:cNvSpPr>
            <a:spLocks noGrp="1"/>
          </p:cNvSpPr>
          <p:nvPr>
            <p:ph idx="1"/>
          </p:nvPr>
        </p:nvSpPr>
        <p:spPr>
          <a:xfrm>
            <a:off x="4766733" y="273052"/>
            <a:ext cx="6815667" cy="5853113"/>
          </a:xfrm>
        </p:spPr>
        <p:txBody>
          <a:bodyPr/>
          <a:lstStyle>
            <a:lvl1pPr>
              <a:defRPr sz="4267"/>
            </a:lvl1pPr>
            <a:lvl2pPr>
              <a:defRPr sz="3733"/>
            </a:lvl2pPr>
            <a:lvl3pPr>
              <a:defRPr sz="3200"/>
            </a:lvl3pPr>
            <a:lvl4pPr>
              <a:defRPr sz="2667"/>
            </a:lvl4pPr>
            <a:lvl5pPr>
              <a:defRPr sz="2667"/>
            </a:lvl5pPr>
            <a:lvl6pPr>
              <a:defRPr sz="2667"/>
            </a:lvl6pPr>
            <a:lvl7pPr>
              <a:defRPr sz="2667"/>
            </a:lvl7pPr>
            <a:lvl8pPr>
              <a:defRPr sz="2667"/>
            </a:lvl8pPr>
            <a:lvl9pPr>
              <a:defRPr sz="26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2" y="1435102"/>
            <a:ext cx="4011084" cy="46910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2B29246F-3253-4C9D-B696-9084AF7E150E}" type="datetimeFigureOut">
              <a:rPr lang="en-US" smtClean="0"/>
              <a:t>5/27/2023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355821F-713C-4846-930D-DAE63237F3A8}" type="slidenum">
              <a:rPr lang="en-US" smtClean="0"/>
              <a:t>‹#›</a:t>
            </a:fld>
            <a:endParaRPr lang="en-US"/>
          </a:p>
        </p:txBody>
      </p:sp>
    </p:spTree>
    <p:extLst>
      <p:ext uri="{BB962C8B-B14F-4D97-AF65-F5344CB8AC3E}">
        <p14:creationId xmlns:p14="http://schemas.microsoft.com/office/powerpoint/2010/main" val="2827421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9"/>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600">
                <a:solidFill>
                  <a:schemeClr val="tx1">
                    <a:tint val="75000"/>
                  </a:schemeClr>
                </a:solidFill>
              </a:defRPr>
            </a:lvl1pPr>
          </a:lstStyle>
          <a:p>
            <a:fld id="{2B29246F-3253-4C9D-B696-9084AF7E150E}" type="datetimeFigureOut">
              <a:rPr lang="en-US" smtClean="0"/>
              <a:t>5/27/2023</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600">
                <a:solidFill>
                  <a:schemeClr val="tx1">
                    <a:tint val="75000"/>
                  </a:schemeClr>
                </a:solidFill>
              </a:defRPr>
            </a:lvl1pPr>
          </a:lstStyle>
          <a:p>
            <a:fld id="{B355821F-713C-4846-930D-DAE63237F3A8}" type="slidenum">
              <a:rPr lang="en-US" smtClean="0"/>
              <a:t>‹#›</a:t>
            </a:fld>
            <a:endParaRPr lang="en-US"/>
          </a:p>
        </p:txBody>
      </p:sp>
      <p:sp>
        <p:nvSpPr>
          <p:cNvPr id="7" name="TextBox 6">
            <a:extLst>
              <a:ext uri="{FF2B5EF4-FFF2-40B4-BE49-F238E27FC236}">
                <a16:creationId xmlns:a16="http://schemas.microsoft.com/office/drawing/2014/main" id="{11E867DF-3DCA-4725-94F0-F2B6BD747A82}"/>
              </a:ext>
            </a:extLst>
          </p:cNvPr>
          <p:cNvSpPr txBox="1"/>
          <p:nvPr/>
        </p:nvSpPr>
        <p:spPr>
          <a:xfrm>
            <a:off x="-12200" y="6951663"/>
            <a:ext cx="11186167" cy="666977"/>
          </a:xfrm>
          <a:prstGeom prst="rect">
            <a:avLst/>
          </a:prstGeom>
          <a:noFill/>
        </p:spPr>
        <p:txBody>
          <a:bodyPr wrap="square" rtlCol="0">
            <a:spAutoFit/>
          </a:bodyPr>
          <a:lstStyle/>
          <a:p>
            <a:r>
              <a:rPr lang="en-US" sz="1867" dirty="0">
                <a:solidFill>
                  <a:schemeClr val="bg1">
                    <a:lumMod val="65000"/>
                  </a:schemeClr>
                </a:solidFill>
              </a:rPr>
              <a:t>This presentation uses a free template provided by FPPT.com</a:t>
            </a:r>
          </a:p>
          <a:p>
            <a:r>
              <a:rPr lang="en-US" sz="1867" dirty="0">
                <a:solidFill>
                  <a:schemeClr val="bg1">
                    <a:lumMod val="65000"/>
                  </a:schemeClr>
                </a:solidFill>
              </a:rPr>
              <a:t>www.free-power-point-templates.com</a:t>
            </a:r>
          </a:p>
        </p:txBody>
      </p:sp>
    </p:spTree>
    <p:extLst>
      <p:ext uri="{BB962C8B-B14F-4D97-AF65-F5344CB8AC3E}">
        <p14:creationId xmlns:p14="http://schemas.microsoft.com/office/powerpoint/2010/main" val="1213294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ctr" defTabSz="1219170" rtl="0" eaLnBrk="1" latinLnBrk="0" hangingPunct="1">
        <a:spcBef>
          <a:spcPct val="0"/>
        </a:spcBef>
        <a:buNone/>
        <a:defRPr sz="5867" kern="1200">
          <a:solidFill>
            <a:schemeClr val="tx1"/>
          </a:solidFill>
          <a:latin typeface="+mj-lt"/>
          <a:ea typeface="+mj-ea"/>
          <a:cs typeface="+mj-cs"/>
        </a:defRPr>
      </a:lvl1pPr>
    </p:titleStyle>
    <p:bodyStyle>
      <a:lvl1pPr marL="457189" indent="-457189" algn="l" defTabSz="1219170" rtl="0" eaLnBrk="1" latinLnBrk="0" hangingPunct="1">
        <a:spcBef>
          <a:spcPct val="20000"/>
        </a:spcBef>
        <a:buFont typeface="Arial" pitchFamily="34" charset="0"/>
        <a:buChar char="•"/>
        <a:defRPr sz="4267" kern="1200">
          <a:solidFill>
            <a:schemeClr val="tx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tx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tx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8.xml"/><Relationship Id="rId4" Type="http://schemas.openxmlformats.org/officeDocument/2006/relationships/image" Target="../media/image25.jpeg"/></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7.png"/><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9BC03-1F3F-81FF-4476-2F54576306F8}"/>
              </a:ext>
            </a:extLst>
          </p:cNvPr>
          <p:cNvSpPr>
            <a:spLocks noGrp="1"/>
          </p:cNvSpPr>
          <p:nvPr>
            <p:ph type="title"/>
          </p:nvPr>
        </p:nvSpPr>
        <p:spPr/>
        <p:txBody>
          <a:bodyPr>
            <a:normAutofit/>
          </a:bodyPr>
          <a:lstStyle/>
          <a:p>
            <a:r>
              <a:rPr lang="en-US" sz="5600" b="1" dirty="0">
                <a:solidFill>
                  <a:schemeClr val="accent1">
                    <a:lumMod val="40000"/>
                    <a:lumOff val="60000"/>
                  </a:schemeClr>
                </a:solidFill>
                <a:latin typeface="Arial Black" panose="020B0A04020102020204" pitchFamily="34" charset="0"/>
                <a:cs typeface="Aharoni" panose="02010803020104030203" pitchFamily="2" charset="-79"/>
              </a:rPr>
              <a:t>PRESENTED BY</a:t>
            </a:r>
          </a:p>
        </p:txBody>
      </p:sp>
      <p:sp>
        <p:nvSpPr>
          <p:cNvPr id="3" name="Content Placeholder 2">
            <a:extLst>
              <a:ext uri="{FF2B5EF4-FFF2-40B4-BE49-F238E27FC236}">
                <a16:creationId xmlns:a16="http://schemas.microsoft.com/office/drawing/2014/main" id="{EC853F47-5D57-A754-B9D6-8C7175E8A7E8}"/>
              </a:ext>
            </a:extLst>
          </p:cNvPr>
          <p:cNvSpPr>
            <a:spLocks noGrp="1"/>
          </p:cNvSpPr>
          <p:nvPr>
            <p:ph idx="1"/>
          </p:nvPr>
        </p:nvSpPr>
        <p:spPr/>
        <p:txBody>
          <a:bodyPr>
            <a:normAutofit/>
          </a:bodyPr>
          <a:lstStyle/>
          <a:p>
            <a:r>
              <a:rPr lang="en-US" sz="3700" dirty="0">
                <a:solidFill>
                  <a:schemeClr val="accent1">
                    <a:lumMod val="40000"/>
                    <a:lumOff val="60000"/>
                  </a:schemeClr>
                </a:solidFill>
              </a:rPr>
              <a:t>Abdelrahman Gamal </a:t>
            </a:r>
            <a:r>
              <a:rPr lang="en-US" sz="3700" dirty="0" err="1">
                <a:solidFill>
                  <a:schemeClr val="accent1">
                    <a:lumMod val="40000"/>
                    <a:lumOff val="60000"/>
                  </a:schemeClr>
                </a:solidFill>
              </a:rPr>
              <a:t>Eldeeb</a:t>
            </a:r>
            <a:r>
              <a:rPr lang="en-US" sz="3700" dirty="0">
                <a:solidFill>
                  <a:schemeClr val="accent1">
                    <a:lumMod val="40000"/>
                    <a:lumOff val="60000"/>
                  </a:schemeClr>
                </a:solidFill>
              </a:rPr>
              <a:t> | 7416  </a:t>
            </a:r>
          </a:p>
          <a:p>
            <a:r>
              <a:rPr lang="en-US" sz="3700" dirty="0">
                <a:solidFill>
                  <a:schemeClr val="accent1">
                    <a:lumMod val="40000"/>
                    <a:lumOff val="60000"/>
                  </a:schemeClr>
                </a:solidFill>
              </a:rPr>
              <a:t>Ahmed Reda Ali   | 7417</a:t>
            </a:r>
          </a:p>
          <a:p>
            <a:r>
              <a:rPr lang="en-US" sz="3700" dirty="0">
                <a:solidFill>
                  <a:schemeClr val="accent1">
                    <a:lumMod val="40000"/>
                    <a:lumOff val="60000"/>
                  </a:schemeClr>
                </a:solidFill>
              </a:rPr>
              <a:t>May Tarek Allam  | 7582</a:t>
            </a:r>
          </a:p>
          <a:p>
            <a:r>
              <a:rPr lang="en-US" sz="3700" dirty="0">
                <a:solidFill>
                  <a:schemeClr val="accent1">
                    <a:lumMod val="40000"/>
                    <a:lumOff val="60000"/>
                  </a:schemeClr>
                </a:solidFill>
              </a:rPr>
              <a:t>Alaa Mohamed </a:t>
            </a:r>
            <a:r>
              <a:rPr lang="en-US" sz="3700" dirty="0" err="1">
                <a:solidFill>
                  <a:schemeClr val="accent1">
                    <a:lumMod val="40000"/>
                    <a:lumOff val="60000"/>
                  </a:schemeClr>
                </a:solidFill>
              </a:rPr>
              <a:t>Elkhouly</a:t>
            </a:r>
            <a:r>
              <a:rPr lang="en-US" sz="3700" dirty="0">
                <a:solidFill>
                  <a:schemeClr val="accent1">
                    <a:lumMod val="40000"/>
                    <a:lumOff val="60000"/>
                  </a:schemeClr>
                </a:solidFill>
              </a:rPr>
              <a:t>  | 7721</a:t>
            </a:r>
          </a:p>
          <a:p>
            <a:r>
              <a:rPr lang="en-US" sz="3700" dirty="0" err="1">
                <a:solidFill>
                  <a:schemeClr val="accent1">
                    <a:lumMod val="40000"/>
                    <a:lumOff val="60000"/>
                  </a:schemeClr>
                </a:solidFill>
              </a:rPr>
              <a:t>Kariman</a:t>
            </a:r>
            <a:r>
              <a:rPr lang="en-US" sz="3700" dirty="0">
                <a:solidFill>
                  <a:schemeClr val="accent1">
                    <a:lumMod val="40000"/>
                    <a:lumOff val="60000"/>
                  </a:schemeClr>
                </a:solidFill>
              </a:rPr>
              <a:t> Tarek Mohamed  |7733</a:t>
            </a:r>
          </a:p>
          <a:p>
            <a:r>
              <a:rPr lang="en-US" sz="3700" dirty="0" err="1">
                <a:solidFill>
                  <a:schemeClr val="accent1">
                    <a:lumMod val="40000"/>
                    <a:lumOff val="60000"/>
                  </a:schemeClr>
                </a:solidFill>
              </a:rPr>
              <a:t>Kholoud</a:t>
            </a:r>
            <a:r>
              <a:rPr lang="en-US" sz="3700" dirty="0">
                <a:solidFill>
                  <a:schemeClr val="accent1">
                    <a:lumMod val="40000"/>
                    <a:lumOff val="60000"/>
                  </a:schemeClr>
                </a:solidFill>
              </a:rPr>
              <a:t> Waleed Ali  | 7735</a:t>
            </a:r>
          </a:p>
        </p:txBody>
      </p:sp>
    </p:spTree>
    <p:extLst>
      <p:ext uri="{BB962C8B-B14F-4D97-AF65-F5344CB8AC3E}">
        <p14:creationId xmlns:p14="http://schemas.microsoft.com/office/powerpoint/2010/main" val="40911942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6F9319-8EBC-8892-5D1C-2B848EBFB7DE}"/>
              </a:ext>
            </a:extLst>
          </p:cNvPr>
          <p:cNvSpPr>
            <a:spLocks noGrp="1"/>
          </p:cNvSpPr>
          <p:nvPr>
            <p:ph type="title"/>
          </p:nvPr>
        </p:nvSpPr>
        <p:spPr>
          <a:xfrm>
            <a:off x="384699" y="559293"/>
            <a:ext cx="10972800" cy="1056443"/>
          </a:xfrm>
        </p:spPr>
        <p:txBody>
          <a:bodyPr>
            <a:normAutofit fontScale="90000"/>
          </a:bodyPr>
          <a:lstStyle/>
          <a:p>
            <a:pPr algn="l"/>
            <a:r>
              <a:rPr lang="en-US" sz="5600" dirty="0">
                <a:solidFill>
                  <a:schemeClr val="accent1">
                    <a:lumMod val="40000"/>
                    <a:lumOff val="60000"/>
                  </a:schemeClr>
                </a:solidFill>
                <a:latin typeface="Aharoni" panose="02010803020104030203" pitchFamily="2" charset="-79"/>
                <a:ea typeface="+mj-ea"/>
                <a:cs typeface="Aharoni" panose="02010803020104030203" pitchFamily="2" charset="-79"/>
              </a:rPr>
              <a:t>Mechanical design </a:t>
            </a:r>
            <a:br>
              <a:rPr lang="en-US" sz="6000" b="1" cap="all" spc="200" dirty="0">
                <a:solidFill>
                  <a:schemeClr val="accent1"/>
                </a:solidFill>
              </a:rPr>
            </a:br>
            <a:endParaRPr lang="en-US" dirty="0"/>
          </a:p>
        </p:txBody>
      </p:sp>
      <p:sp>
        <p:nvSpPr>
          <p:cNvPr id="4" name="TextBox 3">
            <a:extLst>
              <a:ext uri="{FF2B5EF4-FFF2-40B4-BE49-F238E27FC236}">
                <a16:creationId xmlns:a16="http://schemas.microsoft.com/office/drawing/2014/main" id="{8D6B3E2C-3A74-F466-9FAB-330EE8D5F9C7}"/>
              </a:ext>
            </a:extLst>
          </p:cNvPr>
          <p:cNvSpPr txBox="1"/>
          <p:nvPr/>
        </p:nvSpPr>
        <p:spPr>
          <a:xfrm>
            <a:off x="258932" y="1615736"/>
            <a:ext cx="11224334" cy="3977435"/>
          </a:xfrm>
          <a:prstGeom prst="rect">
            <a:avLst/>
          </a:prstGeom>
          <a:noFill/>
        </p:spPr>
        <p:txBody>
          <a:bodyPr wrap="square">
            <a:spAutoFit/>
          </a:bodyPr>
          <a:lstStyle/>
          <a:p>
            <a:pPr marL="285750" marR="0" indent="-285750">
              <a:lnSpc>
                <a:spcPct val="107000"/>
              </a:lnSpc>
              <a:spcBef>
                <a:spcPts val="0"/>
              </a:spcBef>
              <a:spcAft>
                <a:spcPts val="800"/>
              </a:spcAft>
              <a:buFont typeface="Wingdings" panose="05000000000000000000" pitchFamily="2" charset="2"/>
              <a:buChar char="Ø"/>
            </a:pPr>
            <a:r>
              <a:rPr lang="en-GB" sz="240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Arial" panose="020B0604020202020204" pitchFamily="34" charset="0"/>
              </a:rPr>
              <a:t>the robot’s body is made of wooden material – “Plywood” or “</a:t>
            </a:r>
            <a:r>
              <a:rPr lang="en-GB" sz="2400" dirty="0" err="1">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Arial" panose="020B0604020202020204" pitchFamily="34" charset="0"/>
              </a:rPr>
              <a:t>Ablakash</a:t>
            </a:r>
            <a:r>
              <a:rPr lang="en-GB" sz="240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Arial" panose="020B0604020202020204" pitchFamily="34" charset="0"/>
              </a:rPr>
              <a:t> wood” of thickness 5mm; which is light in weight, high strength  </a:t>
            </a:r>
            <a:r>
              <a:rPr lang="en-US" sz="240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Arial" panose="020B0604020202020204" pitchFamily="34" charset="0"/>
              </a:rPr>
              <a:t> </a:t>
            </a:r>
          </a:p>
          <a:p>
            <a:pPr marL="285750" indent="-285750">
              <a:lnSpc>
                <a:spcPct val="107000"/>
              </a:lnSpc>
              <a:spcAft>
                <a:spcPts val="800"/>
              </a:spcAft>
              <a:buFont typeface="Wingdings" panose="05000000000000000000" pitchFamily="2" charset="2"/>
              <a:buChar char="Ø"/>
            </a:pPr>
            <a:r>
              <a:rPr lang="en-GB" sz="2400" dirty="0">
                <a:solidFill>
                  <a:srgbClr val="000000"/>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cs typeface="Times New Roman" panose="02020603050405020304" pitchFamily="18" charset="0"/>
              </a:rPr>
              <a:t>the dimensions of the robot as shown in the figure have been decreased from 20x20cm to 20x10cm; its width (from its sides) are 10cm instead of 20cm to make it more compact, so that it can move faster, easier to drift by moving left or right and at the same time to meet the competition’s rules. </a:t>
            </a:r>
          </a:p>
          <a:p>
            <a:pPr>
              <a:lnSpc>
                <a:spcPct val="107000"/>
              </a:lnSpc>
              <a:spcAft>
                <a:spcPts val="800"/>
              </a:spcAft>
            </a:pPr>
            <a:endParaRPr lang="en-US" sz="2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p>
            <a:pPr marL="285750" marR="0" indent="-285750">
              <a:lnSpc>
                <a:spcPct val="107000"/>
              </a:lnSpc>
              <a:spcBef>
                <a:spcPts val="0"/>
              </a:spcBef>
              <a:spcAft>
                <a:spcPts val="800"/>
              </a:spcAft>
              <a:buFont typeface="Wingdings" panose="05000000000000000000" pitchFamily="2" charset="2"/>
              <a:buChar char="Ø"/>
            </a:pPr>
            <a:endParaRPr lang="en-US" sz="2200" dirty="0">
              <a:effectLst/>
              <a:latin typeface="Calibri" panose="020F0502020204030204" pitchFamily="34" charset="0"/>
              <a:ea typeface="Calibri" panose="020F0502020204030204" pitchFamily="34" charset="0"/>
              <a:cs typeface="Arial" panose="020B0604020202020204" pitchFamily="34" charset="0"/>
            </a:endParaRPr>
          </a:p>
          <a:p>
            <a:pPr marL="285750" marR="0" indent="-285750">
              <a:lnSpc>
                <a:spcPct val="107000"/>
              </a:lnSpc>
              <a:spcBef>
                <a:spcPts val="0"/>
              </a:spcBef>
              <a:spcAft>
                <a:spcPts val="800"/>
              </a:spcAft>
              <a:buFont typeface="Wingdings" panose="05000000000000000000" pitchFamily="2" charset="2"/>
              <a:buChar char="Ø"/>
            </a:pPr>
            <a:endParaRPr lang="en-US" sz="22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CD48A0B7-DEC2-BE89-1FE2-0E2E15462EA6}"/>
              </a:ext>
            </a:extLst>
          </p:cNvPr>
          <p:cNvPicPr>
            <a:picLocks noChangeAspect="1"/>
          </p:cNvPicPr>
          <p:nvPr/>
        </p:nvPicPr>
        <p:blipFill>
          <a:blip r:embed="rId2"/>
          <a:stretch>
            <a:fillRect/>
          </a:stretch>
        </p:blipFill>
        <p:spPr>
          <a:xfrm>
            <a:off x="7682424" y="3874731"/>
            <a:ext cx="3938447" cy="2774883"/>
          </a:xfrm>
          <a:prstGeom prst="rect">
            <a:avLst/>
          </a:prstGeom>
        </p:spPr>
      </p:pic>
    </p:spTree>
    <p:extLst>
      <p:ext uri="{BB962C8B-B14F-4D97-AF65-F5344CB8AC3E}">
        <p14:creationId xmlns:p14="http://schemas.microsoft.com/office/powerpoint/2010/main" val="3012352179"/>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596B7E7-8019-6FD8-27D5-D6D8F20D887A}"/>
              </a:ext>
            </a:extLst>
          </p:cNvPr>
          <p:cNvSpPr txBox="1"/>
          <p:nvPr/>
        </p:nvSpPr>
        <p:spPr>
          <a:xfrm>
            <a:off x="79899" y="1802167"/>
            <a:ext cx="11771790" cy="1523494"/>
          </a:xfrm>
          <a:prstGeom prst="rect">
            <a:avLst/>
          </a:prstGeom>
          <a:noFill/>
        </p:spPr>
        <p:txBody>
          <a:bodyPr wrap="square">
            <a:spAutoFit/>
          </a:bodyPr>
          <a:lstStyle/>
          <a:p>
            <a:pPr marL="285750" marR="0" indent="-285750" algn="just">
              <a:spcBef>
                <a:spcPts val="0"/>
              </a:spcBef>
              <a:spcAft>
                <a:spcPts val="600"/>
              </a:spcAft>
              <a:buFont typeface="Wingdings" panose="05000000000000000000" pitchFamily="2" charset="2"/>
              <a:buChar char="Ø"/>
            </a:pPr>
            <a:r>
              <a:rPr lang="en-GB" sz="2200" dirty="0">
                <a:solidFill>
                  <a:srgbClr val="000000"/>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cs typeface="Times New Roman" panose="02020603050405020304" pitchFamily="18" charset="0"/>
              </a:rPr>
              <a:t>The front part of the robot, as shown in the figures– ‘slider’ is made of a harder material which is stainless-steel as it is stronger, more durable &amp; can withstand the collisions from the opponent. </a:t>
            </a:r>
          </a:p>
          <a:p>
            <a:pPr marL="285750" marR="0" indent="-285750" algn="just">
              <a:spcBef>
                <a:spcPts val="0"/>
              </a:spcBef>
              <a:spcAft>
                <a:spcPts val="600"/>
              </a:spcAft>
              <a:buFont typeface="Wingdings" panose="05000000000000000000" pitchFamily="2" charset="2"/>
              <a:buChar char="Ø"/>
            </a:pPr>
            <a:r>
              <a:rPr lang="en-GB" sz="2200" dirty="0">
                <a:solidFill>
                  <a:srgbClr val="000000"/>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cs typeface="Times New Roman" panose="02020603050405020304" pitchFamily="18" charset="0"/>
              </a:rPr>
              <a:t>Also, the slider is inclined at an angle equivalent to 45 degrees that can carry the </a:t>
            </a:r>
            <a:r>
              <a:rPr lang="en-US" sz="2200" dirty="0">
                <a:solidFill>
                  <a:srgbClr val="000000"/>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cs typeface="Times New Roman" panose="02020603050405020304" pitchFamily="18" charset="0"/>
              </a:rPr>
              <a:t>opposite robot easily out of the ring once they collide during the attack.</a:t>
            </a:r>
          </a:p>
        </p:txBody>
      </p:sp>
      <p:pic>
        <p:nvPicPr>
          <p:cNvPr id="6" name="Picture 5">
            <a:extLst>
              <a:ext uri="{FF2B5EF4-FFF2-40B4-BE49-F238E27FC236}">
                <a16:creationId xmlns:a16="http://schemas.microsoft.com/office/drawing/2014/main" id="{68E070EC-5ED7-DC8A-9A17-6E3621F99FFD}"/>
              </a:ext>
            </a:extLst>
          </p:cNvPr>
          <p:cNvPicPr>
            <a:picLocks noChangeAspect="1"/>
          </p:cNvPicPr>
          <p:nvPr/>
        </p:nvPicPr>
        <p:blipFill>
          <a:blip r:embed="rId2"/>
          <a:stretch>
            <a:fillRect/>
          </a:stretch>
        </p:blipFill>
        <p:spPr>
          <a:xfrm>
            <a:off x="1679691" y="3631487"/>
            <a:ext cx="3911690" cy="3059260"/>
          </a:xfrm>
          <a:prstGeom prst="rect">
            <a:avLst/>
          </a:prstGeom>
        </p:spPr>
      </p:pic>
      <p:pic>
        <p:nvPicPr>
          <p:cNvPr id="7" name="Picture 6">
            <a:extLst>
              <a:ext uri="{FF2B5EF4-FFF2-40B4-BE49-F238E27FC236}">
                <a16:creationId xmlns:a16="http://schemas.microsoft.com/office/drawing/2014/main" id="{3D228030-830D-604D-AADC-6F9612EB47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00621" y="3647544"/>
            <a:ext cx="3604334" cy="3043203"/>
          </a:xfrm>
          <a:prstGeom prst="rect">
            <a:avLst/>
          </a:prstGeom>
        </p:spPr>
      </p:pic>
    </p:spTree>
    <p:extLst>
      <p:ext uri="{BB962C8B-B14F-4D97-AF65-F5344CB8AC3E}">
        <p14:creationId xmlns:p14="http://schemas.microsoft.com/office/powerpoint/2010/main" val="678458280"/>
      </p:ext>
    </p:extLst>
  </p:cSld>
  <p:clrMapOvr>
    <a:masterClrMapping/>
  </p:clrMapOvr>
  <p:transition spd="slow">
    <p:randomBar dir="vert"/>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21854F5-E93B-AFC9-06F3-A7774D1FBC7D}"/>
              </a:ext>
            </a:extLst>
          </p:cNvPr>
          <p:cNvSpPr txBox="1"/>
          <p:nvPr/>
        </p:nvSpPr>
        <p:spPr>
          <a:xfrm>
            <a:off x="257450" y="1837679"/>
            <a:ext cx="11629749" cy="1923604"/>
          </a:xfrm>
          <a:prstGeom prst="rect">
            <a:avLst/>
          </a:prstGeom>
          <a:noFill/>
        </p:spPr>
        <p:txBody>
          <a:bodyPr wrap="square">
            <a:spAutoFit/>
          </a:bodyPr>
          <a:lstStyle/>
          <a:p>
            <a:pPr marL="285750" marR="0" indent="-285750" algn="just">
              <a:spcBef>
                <a:spcPts val="0"/>
              </a:spcBef>
              <a:spcAft>
                <a:spcPts val="600"/>
              </a:spcAft>
              <a:buFont typeface="Wingdings" panose="05000000000000000000" pitchFamily="2" charset="2"/>
              <a:buChar char="Ø"/>
            </a:pPr>
            <a:r>
              <a:rPr lang="en-GB" sz="2400" dirty="0">
                <a:solidFill>
                  <a:srgbClr val="000000"/>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cs typeface="Times New Roman" panose="02020603050405020304" pitchFamily="18" charset="0"/>
              </a:rPr>
              <a:t>At</a:t>
            </a:r>
            <a:r>
              <a:rPr lang="en-US" sz="2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a:solidFill>
                  <a:srgbClr val="000000"/>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cs typeface="Times New Roman" panose="02020603050405020304" pitchFamily="18" charset="0"/>
              </a:rPr>
              <a:t>the bottom of the robot, as shown in figure there are few holes made for the </a:t>
            </a:r>
            <a:r>
              <a:rPr lang="en-GB" sz="2400" dirty="0">
                <a:solidFill>
                  <a:srgbClr val="000000"/>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cs typeface="Times New Roman" panose="02020603050405020304" pitchFamily="18" charset="0"/>
              </a:rPr>
              <a:t>TCRT-5000 </a:t>
            </a:r>
            <a:r>
              <a:rPr lang="en-US" sz="2400" dirty="0">
                <a:solidFill>
                  <a:srgbClr val="000000"/>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cs typeface="Times New Roman" panose="02020603050405020304" pitchFamily="18" charset="0"/>
              </a:rPr>
              <a:t>IR sensors which are at the front to detect the field in front of it while in motion. As well as there are holes made in the front top of the robot, as shown in the figure for the ultrasonic sensors and the IR sensors which are used to detect the opposite robot.</a:t>
            </a:r>
          </a:p>
          <a:p>
            <a:pPr marR="0" algn="just">
              <a:spcBef>
                <a:spcPts val="0"/>
              </a:spcBef>
              <a:spcAft>
                <a:spcPts val="600"/>
              </a:spcAft>
            </a:pP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p>
        </p:txBody>
      </p:sp>
      <p:pic>
        <p:nvPicPr>
          <p:cNvPr id="3" name="Picture 2">
            <a:extLst>
              <a:ext uri="{FF2B5EF4-FFF2-40B4-BE49-F238E27FC236}">
                <a16:creationId xmlns:a16="http://schemas.microsoft.com/office/drawing/2014/main" id="{056C93B1-9C14-02BE-0EDB-0F52B99D2C1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69933" y="3720576"/>
            <a:ext cx="3556143" cy="2795634"/>
          </a:xfrm>
          <a:prstGeom prst="rect">
            <a:avLst/>
          </a:prstGeom>
        </p:spPr>
      </p:pic>
      <p:pic>
        <p:nvPicPr>
          <p:cNvPr id="6" name="Picture 5">
            <a:extLst>
              <a:ext uri="{FF2B5EF4-FFF2-40B4-BE49-F238E27FC236}">
                <a16:creationId xmlns:a16="http://schemas.microsoft.com/office/drawing/2014/main" id="{2A1F7CF7-C178-340B-7EEE-ED0AA0AE0E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65926" y="3720576"/>
            <a:ext cx="3089425" cy="2795634"/>
          </a:xfrm>
          <a:prstGeom prst="rect">
            <a:avLst/>
          </a:prstGeom>
        </p:spPr>
      </p:pic>
    </p:spTree>
    <p:extLst>
      <p:ext uri="{BB962C8B-B14F-4D97-AF65-F5344CB8AC3E}">
        <p14:creationId xmlns:p14="http://schemas.microsoft.com/office/powerpoint/2010/main" val="2612714110"/>
      </p:ext>
    </p:extLst>
  </p:cSld>
  <p:clrMapOvr>
    <a:masterClrMapping/>
  </p:clrMapOvr>
  <p:transition spd="slow">
    <p:randomBar dir="vert"/>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DDA443F-CA9F-618B-BE98-88117890B7EB}"/>
              </a:ext>
            </a:extLst>
          </p:cNvPr>
          <p:cNvSpPr txBox="1"/>
          <p:nvPr/>
        </p:nvSpPr>
        <p:spPr>
          <a:xfrm>
            <a:off x="312198" y="1642369"/>
            <a:ext cx="11567604" cy="3031599"/>
          </a:xfrm>
          <a:prstGeom prst="rect">
            <a:avLst/>
          </a:prstGeom>
          <a:noFill/>
        </p:spPr>
        <p:txBody>
          <a:bodyPr wrap="square">
            <a:spAutoFit/>
          </a:bodyPr>
          <a:lstStyle/>
          <a:p>
            <a:pPr marL="285750" marR="0" indent="-285750" algn="just">
              <a:spcBef>
                <a:spcPts val="0"/>
              </a:spcBef>
              <a:spcAft>
                <a:spcPts val="600"/>
              </a:spcAft>
              <a:buFont typeface="Wingdings" panose="05000000000000000000" pitchFamily="2" charset="2"/>
              <a:buChar char="Ø"/>
            </a:pPr>
            <a:r>
              <a:rPr lang="en-US" sz="2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Besides, the </a:t>
            </a:r>
            <a:r>
              <a:rPr lang="en-US" sz="2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sumobot</a:t>
            </a:r>
            <a:r>
              <a:rPr lang="en-US" sz="2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is designed to have two wheels at the back of the robot rather than four wheels that is easier to be in control, letting the front part of the robot to be in friction with the ground. Therefore, the robot is harder to be pushed by the opponent, as well as its slider at a lower level than the opponents’ that will increase the robot’s priority to lift the opposite robot off the ground.</a:t>
            </a:r>
            <a:r>
              <a:rPr lang="en-GB" sz="2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As shown in the figure</a:t>
            </a:r>
          </a:p>
          <a:p>
            <a:pPr marL="285750" marR="0" indent="-285750" algn="just">
              <a:spcBef>
                <a:spcPts val="0"/>
              </a:spcBef>
              <a:spcAft>
                <a:spcPts val="600"/>
              </a:spcAft>
              <a:buFont typeface="Wingdings" panose="05000000000000000000" pitchFamily="2" charset="2"/>
              <a:buChar char="Ø"/>
            </a:pPr>
            <a:endPar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C614347E-49F2-19C9-F5B4-4B0289A7E224}"/>
              </a:ext>
            </a:extLst>
          </p:cNvPr>
          <p:cNvPicPr>
            <a:picLocks noChangeAspect="1"/>
          </p:cNvPicPr>
          <p:nvPr/>
        </p:nvPicPr>
        <p:blipFill>
          <a:blip r:embed="rId2"/>
          <a:stretch>
            <a:fillRect/>
          </a:stretch>
        </p:blipFill>
        <p:spPr>
          <a:xfrm>
            <a:off x="7466121" y="3879543"/>
            <a:ext cx="3554028" cy="2871926"/>
          </a:xfrm>
          <a:prstGeom prst="rect">
            <a:avLst/>
          </a:prstGeom>
        </p:spPr>
      </p:pic>
    </p:spTree>
    <p:extLst>
      <p:ext uri="{BB962C8B-B14F-4D97-AF65-F5344CB8AC3E}">
        <p14:creationId xmlns:p14="http://schemas.microsoft.com/office/powerpoint/2010/main" val="22523748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544ECDC2-8521-9EC9-4ACB-581C0680E33C}"/>
                  </a:ext>
                </a:extLst>
              </p:cNvPr>
              <p:cNvSpPr txBox="1"/>
              <p:nvPr/>
            </p:nvSpPr>
            <p:spPr>
              <a:xfrm>
                <a:off x="159798" y="1713391"/>
                <a:ext cx="11745157" cy="4656788"/>
              </a:xfrm>
              <a:prstGeom prst="rect">
                <a:avLst/>
              </a:prstGeom>
              <a:noFill/>
            </p:spPr>
            <p:txBody>
              <a:bodyPr wrap="square">
                <a:spAutoFit/>
              </a:bodyPr>
              <a:lstStyle/>
              <a:p>
                <a:pPr marL="342900" marR="0" indent="-342900" algn="just">
                  <a:spcBef>
                    <a:spcPts val="0"/>
                  </a:spcBef>
                  <a:spcAft>
                    <a:spcPts val="0"/>
                  </a:spcAft>
                  <a:buFont typeface="Wingdings" panose="05000000000000000000" pitchFamily="2" charset="2"/>
                  <a:buChar char="Ø"/>
                </a:pPr>
                <a:r>
                  <a:rPr lang="en-GB" sz="2800" dirty="0">
                    <a:solidFill>
                      <a:srgbClr val="000000"/>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cs typeface="Times New Roman" panose="02020603050405020304" pitchFamily="18" charset="0"/>
                  </a:rPr>
                  <a:t>As the two wheels of diameter = are connected to </a:t>
                </a:r>
                <a:r>
                  <a:rPr lang="en-US" sz="2800" dirty="0">
                    <a:solidFill>
                      <a:srgbClr val="000000"/>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cs typeface="Times New Roman" panose="02020603050405020304" pitchFamily="18" charset="0"/>
                  </a:rPr>
                  <a:t>two geared DC motors producing a total torque of 40kg.cm (where each has a torque of 20kg.cm and a speed of 133RPM) which is high enough to push the opponent out of the ring and fast at the same time for the robot to quickly move or attack. Both of the wheels and motors are attached to each other where the motors’ shafts are fixed to their wheels by using couplers. The DC motors are selected by doing the following calculations:</a:t>
                </a:r>
              </a:p>
              <a:p>
                <a:pPr marL="0" marR="0" algn="just">
                  <a:spcBef>
                    <a:spcPts val="0"/>
                  </a:spcBef>
                  <a:spcAft>
                    <a:spcPts val="600"/>
                  </a:spcAft>
                </a:pPr>
                <a14:m>
                  <m:oMath xmlns:m="http://schemas.openxmlformats.org/officeDocument/2006/math">
                    <m:nary>
                      <m:naryPr>
                        <m:chr m:val="∑"/>
                        <m:limLoc m:val="undOvr"/>
                        <m:subHide m:val="on"/>
                        <m:supHide m:val="on"/>
                        <m:ctrlPr>
                          <a:rPr lang="en-US" sz="2800" i="1">
                            <a:solidFill>
                              <a:srgbClr val="000000"/>
                            </a:solidFill>
                            <a:effectLst>
                              <a:outerShdw blurRad="38100" dist="38100" dir="2700000" algn="tl">
                                <a:srgbClr val="000000">
                                  <a:alpha val="43137"/>
                                </a:srgbClr>
                              </a:outerShdw>
                            </a:effectLst>
                            <a:latin typeface="Cambria Math" panose="02040503050406030204" pitchFamily="18" charset="0"/>
                            <a:ea typeface="Calibri" panose="020F0502020204030204" pitchFamily="34" charset="0"/>
                            <a:cs typeface="Times New Roman" panose="02020603050405020304" pitchFamily="18" charset="0"/>
                          </a:rPr>
                        </m:ctrlPr>
                      </m:naryPr>
                      <m:sub/>
                      <m:sup/>
                      <m:e>
                        <m:r>
                          <a:rPr lang="en-GB" sz="2800" i="1">
                            <a:solidFill>
                              <a:srgbClr val="000000"/>
                            </a:solidFill>
                            <a:effectLst>
                              <a:outerShdw blurRad="38100" dist="38100" dir="2700000" algn="tl">
                                <a:srgbClr val="000000">
                                  <a:alpha val="43137"/>
                                </a:srgbClr>
                              </a:outerShdw>
                            </a:effectLst>
                            <a:latin typeface="Cambria Math" panose="02040503050406030204" pitchFamily="18" charset="0"/>
                            <a:ea typeface="Calibri" panose="020F0502020204030204" pitchFamily="34" charset="0"/>
                            <a:cs typeface="Times New Roman" panose="02020603050405020304" pitchFamily="18" charset="0"/>
                          </a:rPr>
                          <m:t>𝐹</m:t>
                        </m:r>
                        <m:r>
                          <a:rPr lang="en-GB" sz="2800" i="1">
                            <a:solidFill>
                              <a:srgbClr val="000000"/>
                            </a:solidFill>
                            <a:effectLst>
                              <a:outerShdw blurRad="38100" dist="38100" dir="2700000" algn="tl">
                                <a:srgbClr val="000000">
                                  <a:alpha val="43137"/>
                                </a:srgbClr>
                              </a:outerShdw>
                            </a:effectLst>
                            <a:latin typeface="Cambria Math" panose="02040503050406030204" pitchFamily="18" charset="0"/>
                            <a:ea typeface="Calibri" panose="020F0502020204030204" pitchFamily="34" charset="0"/>
                            <a:cs typeface="Times New Roman" panose="02020603050405020304" pitchFamily="18" charset="0"/>
                          </a:rPr>
                          <m:t>=</m:t>
                        </m:r>
                        <m:r>
                          <a:rPr lang="en-GB" sz="2800" i="1">
                            <a:solidFill>
                              <a:srgbClr val="000000"/>
                            </a:solidFill>
                            <a:effectLst>
                              <a:outerShdw blurRad="38100" dist="38100" dir="2700000" algn="tl">
                                <a:srgbClr val="000000">
                                  <a:alpha val="43137"/>
                                </a:srgbClr>
                              </a:outerShdw>
                            </a:effectLst>
                            <a:latin typeface="Cambria Math" panose="02040503050406030204" pitchFamily="18" charset="0"/>
                            <a:ea typeface="Calibri" panose="020F0502020204030204" pitchFamily="34" charset="0"/>
                            <a:cs typeface="Times New Roman" panose="02020603050405020304" pitchFamily="18" charset="0"/>
                          </a:rPr>
                          <m:t>𝑚𝑎</m:t>
                        </m:r>
                        <m:r>
                          <a:rPr lang="en-GB" sz="2800" i="1">
                            <a:solidFill>
                              <a:srgbClr val="000000"/>
                            </a:solidFill>
                            <a:effectLst>
                              <a:outerShdw blurRad="38100" dist="38100" dir="2700000" algn="tl">
                                <a:srgbClr val="000000">
                                  <a:alpha val="43137"/>
                                </a:srgbClr>
                              </a:outerShdw>
                            </a:effectLst>
                            <a:latin typeface="Cambria Math" panose="02040503050406030204" pitchFamily="18" charset="0"/>
                            <a:ea typeface="Calibri" panose="020F0502020204030204" pitchFamily="34" charset="0"/>
                            <a:cs typeface="Times New Roman" panose="02020603050405020304" pitchFamily="18" charset="0"/>
                          </a:rPr>
                          <m:t>=</m:t>
                        </m:r>
                        <m:r>
                          <a:rPr lang="en-GB" sz="2800" i="1">
                            <a:solidFill>
                              <a:srgbClr val="000000"/>
                            </a:solidFill>
                            <a:effectLst>
                              <a:outerShdw blurRad="38100" dist="38100" dir="2700000" algn="tl">
                                <a:srgbClr val="000000">
                                  <a:alpha val="43137"/>
                                </a:srgbClr>
                              </a:outerShdw>
                            </a:effectLst>
                            <a:latin typeface="Cambria Math" panose="02040503050406030204" pitchFamily="18" charset="0"/>
                            <a:ea typeface="Calibri" panose="020F0502020204030204" pitchFamily="34" charset="0"/>
                            <a:cs typeface="Times New Roman" panose="02020603050405020304" pitchFamily="18" charset="0"/>
                          </a:rPr>
                          <m:t>𝐹</m:t>
                        </m:r>
                      </m:e>
                    </m:nary>
                  </m:oMath>
                </a14:m>
                <a:r>
                  <a:rPr lang="en-GB" sz="2800" i="1" baseline="-25000" dirty="0">
                    <a:solidFill>
                      <a:srgbClr val="000000"/>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cs typeface="Times New Roman" panose="02020603050405020304" pitchFamily="18" charset="0"/>
                  </a:rPr>
                  <a:t>w </a:t>
                </a:r>
                <a:r>
                  <a:rPr lang="en-GB" sz="2800" i="1" dirty="0">
                    <a:solidFill>
                      <a:srgbClr val="000000"/>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cs typeface="Times New Roman" panose="02020603050405020304" pitchFamily="18" charset="0"/>
                  </a:rPr>
                  <a:t>- F</a:t>
                </a:r>
                <a:r>
                  <a:rPr lang="en-GB" sz="2800" i="1" baseline="-25000" dirty="0">
                    <a:solidFill>
                      <a:srgbClr val="000000"/>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cs typeface="Times New Roman" panose="02020603050405020304" pitchFamily="18" charset="0"/>
                  </a:rPr>
                  <a:t>r</a:t>
                </a:r>
                <a:r>
                  <a:rPr lang="en-GB" sz="2800" i="1" dirty="0">
                    <a:solidFill>
                      <a:srgbClr val="000000"/>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cs typeface="Times New Roman" panose="02020603050405020304" pitchFamily="18" charset="0"/>
                  </a:rPr>
                  <a:t> = </a:t>
                </a:r>
                <a14:m>
                  <m:oMath xmlns:m="http://schemas.openxmlformats.org/officeDocument/2006/math">
                    <m:f>
                      <m:fPr>
                        <m:ctrlPr>
                          <a:rPr lang="en-US" sz="2800" i="1">
                            <a:solidFill>
                              <a:srgbClr val="000000"/>
                            </a:solidFill>
                            <a:effectLst>
                              <a:outerShdw blurRad="38100" dist="38100" dir="2700000" algn="tl">
                                <a:srgbClr val="000000">
                                  <a:alpha val="43137"/>
                                </a:srgbClr>
                              </a:outerShdw>
                            </a:effectLst>
                            <a:latin typeface="Cambria Math" panose="02040503050406030204" pitchFamily="18" charset="0"/>
                            <a:ea typeface="Times New Roman" panose="02020603050405020304" pitchFamily="18" charset="0"/>
                            <a:cs typeface="Times New Roman" panose="02020603050405020304" pitchFamily="18" charset="0"/>
                          </a:rPr>
                        </m:ctrlPr>
                      </m:fPr>
                      <m:num>
                        <m:r>
                          <a:rPr lang="en-GB" sz="2800" i="1">
                            <a:solidFill>
                              <a:srgbClr val="000000"/>
                            </a:solidFill>
                            <a:effectLst>
                              <a:outerShdw blurRad="38100" dist="38100" dir="2700000" algn="tl">
                                <a:srgbClr val="000000">
                                  <a:alpha val="43137"/>
                                </a:srgbClr>
                              </a:outerShdw>
                            </a:effectLst>
                            <a:latin typeface="Cambria Math" panose="02040503050406030204" pitchFamily="18" charset="0"/>
                            <a:ea typeface="Times New Roman" panose="02020603050405020304" pitchFamily="18" charset="0"/>
                            <a:cs typeface="Times New Roman" panose="02020603050405020304" pitchFamily="18" charset="0"/>
                          </a:rPr>
                          <m:t>𝑇</m:t>
                        </m:r>
                      </m:num>
                      <m:den>
                        <m:r>
                          <a:rPr lang="en-GB" sz="2800" i="1">
                            <a:solidFill>
                              <a:srgbClr val="000000"/>
                            </a:solidFill>
                            <a:effectLst>
                              <a:outerShdw blurRad="38100" dist="38100" dir="2700000" algn="tl">
                                <a:srgbClr val="000000">
                                  <a:alpha val="43137"/>
                                </a:srgbClr>
                              </a:outerShdw>
                            </a:effectLst>
                            <a:latin typeface="Cambria Math" panose="02040503050406030204" pitchFamily="18" charset="0"/>
                            <a:ea typeface="Times New Roman" panose="02020603050405020304" pitchFamily="18" charset="0"/>
                            <a:cs typeface="Times New Roman" panose="02020603050405020304" pitchFamily="18" charset="0"/>
                          </a:rPr>
                          <m:t>𝑟</m:t>
                        </m:r>
                      </m:den>
                    </m:f>
                  </m:oMath>
                </a14:m>
                <a:r>
                  <a:rPr lang="en-GB" sz="2800" i="1" dirty="0">
                    <a:solidFill>
                      <a:srgbClr val="000000"/>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cs typeface="Times New Roman" panose="02020603050405020304" pitchFamily="18" charset="0"/>
                  </a:rPr>
                  <a:t> - µR=ma </a:t>
                </a:r>
                <a:r>
                  <a:rPr lang="en-GB" sz="2800" dirty="0">
                    <a:solidFill>
                      <a:srgbClr val="000000"/>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cs typeface="Times New Roman" panose="02020603050405020304" pitchFamily="18" charset="0"/>
                  </a:rPr>
                  <a:t>(assuming a=0.5m/s</a:t>
                </a:r>
                <a:r>
                  <a:rPr lang="en-GB" sz="2800" baseline="30000" dirty="0">
                    <a:solidFill>
                      <a:srgbClr val="000000"/>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cs typeface="Times New Roman" panose="02020603050405020304" pitchFamily="18" charset="0"/>
                  </a:rPr>
                  <a:t>2</a:t>
                </a:r>
                <a:r>
                  <a:rPr lang="en-GB" sz="2800" dirty="0">
                    <a:solidFill>
                      <a:srgbClr val="000000"/>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cs typeface="Times New Roman" panose="02020603050405020304" pitchFamily="18" charset="0"/>
                  </a:rPr>
                  <a:t> &amp; m=m</a:t>
                </a:r>
                <a:r>
                  <a:rPr lang="en-GB" sz="2800" baseline="-25000" dirty="0">
                    <a:solidFill>
                      <a:srgbClr val="000000"/>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cs typeface="Times New Roman" panose="02020603050405020304" pitchFamily="18" charset="0"/>
                  </a:rPr>
                  <a:t>1</a:t>
                </a:r>
                <a:r>
                  <a:rPr lang="en-GB" sz="2800" dirty="0">
                    <a:solidFill>
                      <a:srgbClr val="000000"/>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cs typeface="Times New Roman" panose="02020603050405020304" pitchFamily="18" charset="0"/>
                  </a:rPr>
                  <a:t>+m</a:t>
                </a:r>
                <a:r>
                  <a:rPr lang="en-GB" sz="2800" baseline="-25000" dirty="0">
                    <a:solidFill>
                      <a:srgbClr val="000000"/>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cs typeface="Times New Roman" panose="02020603050405020304" pitchFamily="18" charset="0"/>
                  </a:rPr>
                  <a:t>2</a:t>
                </a:r>
                <a:r>
                  <a:rPr lang="en-GB" sz="2800" dirty="0">
                    <a:solidFill>
                      <a:srgbClr val="000000"/>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cs typeface="Times New Roman" panose="02020603050405020304" pitchFamily="18" charset="0"/>
                  </a:rPr>
                  <a:t>=6kg)</a:t>
                </a:r>
                <a:endParaRPr lang="en-US" sz="2800" dirty="0">
                  <a:solidFill>
                    <a:srgbClr val="000000"/>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cs typeface="Times New Roman" panose="02020603050405020304" pitchFamily="18" charset="0"/>
                </a:endParaRPr>
              </a:p>
              <a:p>
                <a:pPr marL="0" marR="0" algn="just">
                  <a:spcBef>
                    <a:spcPts val="0"/>
                  </a:spcBef>
                  <a:spcAft>
                    <a:spcPts val="600"/>
                  </a:spcAft>
                </a:pPr>
                <a:r>
                  <a:rPr lang="en-GB" sz="2800" i="1" dirty="0">
                    <a:solidFill>
                      <a:srgbClr val="000000"/>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cs typeface="Times New Roman" panose="02020603050405020304" pitchFamily="18" charset="0"/>
                  </a:rPr>
                  <a:t>T = r (ma + </a:t>
                </a:r>
                <a:r>
                  <a:rPr lang="en-GB" sz="2800" i="1" dirty="0">
                    <a:solidFill>
                      <a:srgbClr val="000000"/>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cs typeface="Times New Roman" panose="02020603050405020304" pitchFamily="18" charset="0"/>
                  </a:rPr>
                  <a:t>µR</a:t>
                </a:r>
                <a:r>
                  <a:rPr lang="en-GB" sz="2800" i="1" dirty="0">
                    <a:solidFill>
                      <a:srgbClr val="000000"/>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cs typeface="Times New Roman" panose="02020603050405020304" pitchFamily="18" charset="0"/>
                  </a:rPr>
                  <a:t>) =</a:t>
                </a:r>
                <a:r>
                  <a:rPr lang="en-GB" sz="2800" dirty="0">
                    <a:solidFill>
                      <a:srgbClr val="000000"/>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cs typeface="Times New Roman" panose="02020603050405020304" pitchFamily="18" charset="0"/>
                  </a:rPr>
                  <a:t> 0.0325(6(0.5) + 0.95(6*9.81)) = 1.915N.m = 19.52kg.cm ~ 20kgcm </a:t>
                </a:r>
                <a:endParaRPr lang="en-US" sz="2800" dirty="0">
                  <a:solidFill>
                    <a:srgbClr val="000000"/>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cs typeface="Times New Roman" panose="02020603050405020304" pitchFamily="18" charset="0"/>
                </a:endParaRPr>
              </a:p>
            </p:txBody>
          </p:sp>
        </mc:Choice>
        <mc:Fallback xmlns="">
          <p:sp>
            <p:nvSpPr>
              <p:cNvPr id="3" name="TextBox 2">
                <a:extLst>
                  <a:ext uri="{FF2B5EF4-FFF2-40B4-BE49-F238E27FC236}">
                    <a16:creationId xmlns:a16="http://schemas.microsoft.com/office/drawing/2014/main" id="{544ECDC2-8521-9EC9-4ACB-581C0680E33C}"/>
                  </a:ext>
                </a:extLst>
              </p:cNvPr>
              <p:cNvSpPr txBox="1">
                <a:spLocks noRot="1" noChangeAspect="1" noMove="1" noResize="1" noEditPoints="1" noAdjustHandles="1" noChangeArrowheads="1" noChangeShapeType="1" noTextEdit="1"/>
              </p:cNvSpPr>
              <p:nvPr/>
            </p:nvSpPr>
            <p:spPr>
              <a:xfrm>
                <a:off x="159798" y="1713391"/>
                <a:ext cx="11745157" cy="4656788"/>
              </a:xfrm>
              <a:prstGeom prst="rect">
                <a:avLst/>
              </a:prstGeom>
              <a:blipFill>
                <a:blip r:embed="rId2"/>
                <a:stretch>
                  <a:fillRect l="-1090" t="-1440" r="-1349" b="-3534"/>
                </a:stretch>
              </a:blipFill>
            </p:spPr>
            <p:txBody>
              <a:bodyPr/>
              <a:lstStyle/>
              <a:p>
                <a:r>
                  <a:rPr lang="en-US">
                    <a:noFill/>
                  </a:rPr>
                  <a:t> </a:t>
                </a:r>
              </a:p>
            </p:txBody>
          </p:sp>
        </mc:Fallback>
      </mc:AlternateContent>
    </p:spTree>
    <p:extLst>
      <p:ext uri="{BB962C8B-B14F-4D97-AF65-F5344CB8AC3E}">
        <p14:creationId xmlns:p14="http://schemas.microsoft.com/office/powerpoint/2010/main" val="4316868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15">
            <a:extLst>
              <a:ext uri="{FF2B5EF4-FFF2-40B4-BE49-F238E27FC236}">
                <a16:creationId xmlns:a16="http://schemas.microsoft.com/office/drawing/2014/main" id="{9C08D75D-0A05-0CFE-C6A2-BEC6384F2E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08007" y="2176406"/>
            <a:ext cx="2766129" cy="3603179"/>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3">
            <a:extLst>
              <a:ext uri="{FF2B5EF4-FFF2-40B4-BE49-F238E27FC236}">
                <a16:creationId xmlns:a16="http://schemas.microsoft.com/office/drawing/2014/main" id="{2DADD94C-FB3B-390E-A464-2B17DA9DD100}"/>
              </a:ext>
            </a:extLst>
          </p:cNvPr>
          <p:cNvSpPr>
            <a:spLocks noChangeArrowheads="1"/>
          </p:cNvSpPr>
          <p:nvPr/>
        </p:nvSpPr>
        <p:spPr bwMode="auto">
          <a:xfrm flipV="1">
            <a:off x="-256032" y="2697481"/>
            <a:ext cx="6876288"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4" name="Rectangle 5">
            <a:extLst>
              <a:ext uri="{FF2B5EF4-FFF2-40B4-BE49-F238E27FC236}">
                <a16:creationId xmlns:a16="http://schemas.microsoft.com/office/drawing/2014/main" id="{0FE11BE4-01D6-C612-1F98-7A4B8D9FB3DA}"/>
              </a:ext>
            </a:extLst>
          </p:cNvPr>
          <p:cNvSpPr>
            <a:spLocks noChangeArrowheads="1"/>
          </p:cNvSpPr>
          <p:nvPr/>
        </p:nvSpPr>
        <p:spPr bwMode="auto">
          <a:xfrm>
            <a:off x="63564" y="1326150"/>
            <a:ext cx="8844443" cy="38164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Low" defTabSz="914400" rtl="0" eaLnBrk="0" fontAlgn="base" latinLnBrk="0" hangingPunct="0">
              <a:lnSpc>
                <a:spcPct val="100000"/>
              </a:lnSpc>
              <a:spcBef>
                <a:spcPct val="0"/>
              </a:spcBef>
              <a:spcAft>
                <a:spcPct val="0"/>
              </a:spcAft>
              <a:buClrTx/>
              <a:buSzTx/>
              <a:buFontTx/>
              <a:buNone/>
              <a:tabLst/>
            </a:pPr>
            <a:endParaRPr kumimoji="0" lang="en-US" altLang="en-US" sz="2200" b="0" i="0" u="none" strike="noStrike" cap="none" normalizeH="0" baseline="0" dirty="0">
              <a:ln>
                <a:noFill/>
              </a:ln>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gn="justLow"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2200" i="0" u="none" strike="noStrike" cap="none" normalizeH="0" baseline="0" dirty="0">
                <a:ln>
                  <a:noFill/>
                </a:ln>
                <a:solidFill>
                  <a:srgbClr val="000000"/>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cs typeface="Times New Roman" panose="02020603050405020304" pitchFamily="18" charset="0"/>
              </a:rPr>
              <a:t>In the final project, a single L298N motor driver IC, as shown in the figure is used which is capable of controlling two geared DC motors with operating voltages up to 46 volts and maximum output current up to 4 amperes; as shown in the datasheet found at the reference section. </a:t>
            </a:r>
            <a:r>
              <a:rPr kumimoji="0" lang="en-GB" altLang="en-US" sz="2200" i="0" u="none" strike="noStrike" cap="none" normalizeH="0" baseline="0" dirty="0">
                <a:ln>
                  <a:noFill/>
                </a:ln>
                <a:solidFill>
                  <a:srgbClr val="000000"/>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cs typeface="Times New Roman" panose="02020603050405020304" pitchFamily="18" charset="0"/>
              </a:rPr>
              <a:t>In addition to that, there are loads of mass = 1kg that are placed exactly at the centre of the robot’s bottom area, in order to increase its stability with the ground. By having its centre of gravity at the centre of the robot’s body to concentrate its weight at the middle, so that it is lowered to the ground and at a wide base area at the same time which makes it harder to be flipped. </a:t>
            </a:r>
            <a:endParaRPr kumimoji="0" lang="en-GB" altLang="en-US" sz="2200" i="0" u="none" strike="noStrike" cap="none" normalizeH="0" baseline="0" dirty="0">
              <a:ln>
                <a:noFill/>
              </a:ln>
              <a:solidFill>
                <a:schemeClr val="tx1"/>
              </a:solidFill>
              <a:effectLst>
                <a:outerShdw blurRad="38100" dist="38100" dir="2700000" algn="tl">
                  <a:srgbClr val="000000">
                    <a:alpha val="43137"/>
                  </a:srgbClr>
                </a:outerShdw>
              </a:effectLst>
              <a:latin typeface="Arial" panose="020B0604020202020204" pitchFamily="34" charset="0"/>
            </a:endParaRPr>
          </a:p>
        </p:txBody>
      </p:sp>
    </p:spTree>
    <p:extLst>
      <p:ext uri="{BB962C8B-B14F-4D97-AF65-F5344CB8AC3E}">
        <p14:creationId xmlns:p14="http://schemas.microsoft.com/office/powerpoint/2010/main" val="32570470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55C5302-5169-F7E0-9F7A-AF0B5D48CF0F}"/>
              </a:ext>
            </a:extLst>
          </p:cNvPr>
          <p:cNvSpPr txBox="1"/>
          <p:nvPr/>
        </p:nvSpPr>
        <p:spPr>
          <a:xfrm>
            <a:off x="0" y="1765241"/>
            <a:ext cx="8336133" cy="3662541"/>
          </a:xfrm>
          <a:prstGeom prst="rect">
            <a:avLst/>
          </a:prstGeom>
          <a:noFill/>
        </p:spPr>
        <p:txBody>
          <a:bodyPr wrap="square" rtlCol="0">
            <a:spAutoFit/>
          </a:bodyPr>
          <a:lstStyle/>
          <a:p>
            <a:pPr marL="285750" indent="-285750">
              <a:buFont typeface="Wingdings" panose="05000000000000000000" pitchFamily="2" charset="2"/>
              <a:buChar char="Ø"/>
            </a:pPr>
            <a:r>
              <a:rPr lang="en-GB" sz="290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Arial" panose="020B0604020202020204" pitchFamily="34" charset="0"/>
              </a:rPr>
              <a:t>, the microcontroller selected is Arduino nano which is small in shape and dimensions. It uses a specific version of C++ programming language; it has many advantages like :</a:t>
            </a:r>
          </a:p>
          <a:p>
            <a:pPr marL="2228850" lvl="4" indent="-400050">
              <a:buFont typeface="+mj-lt"/>
              <a:buAutoNum type="romanLcPeriod"/>
            </a:pPr>
            <a:r>
              <a:rPr lang="en-GB" sz="290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Arial" panose="020B0604020202020204" pitchFamily="34" charset="0"/>
              </a:rPr>
              <a:t>performing multiple tasks efficiently </a:t>
            </a:r>
          </a:p>
          <a:p>
            <a:pPr marL="2228850" lvl="4" indent="-400050">
              <a:buFont typeface="+mj-lt"/>
              <a:buAutoNum type="romanLcPeriod"/>
            </a:pPr>
            <a:r>
              <a:rPr lang="en-GB" sz="290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Arial" panose="020B0604020202020204" pitchFamily="34" charset="0"/>
              </a:rPr>
              <a:t>having many input/output ports to connect multiple actuators or sensors like as shown in figure</a:t>
            </a:r>
          </a:p>
        </p:txBody>
      </p:sp>
      <p:sp>
        <p:nvSpPr>
          <p:cNvPr id="5" name="TextBox 4">
            <a:extLst>
              <a:ext uri="{FF2B5EF4-FFF2-40B4-BE49-F238E27FC236}">
                <a16:creationId xmlns:a16="http://schemas.microsoft.com/office/drawing/2014/main" id="{632EF1D2-0EF6-B872-0891-27D4995B55F8}"/>
              </a:ext>
            </a:extLst>
          </p:cNvPr>
          <p:cNvSpPr txBox="1"/>
          <p:nvPr/>
        </p:nvSpPr>
        <p:spPr>
          <a:xfrm>
            <a:off x="689498" y="225183"/>
            <a:ext cx="6214368" cy="846386"/>
          </a:xfrm>
          <a:prstGeom prst="rect">
            <a:avLst/>
          </a:prstGeom>
          <a:noFill/>
        </p:spPr>
        <p:txBody>
          <a:bodyPr wrap="square">
            <a:spAutoFit/>
          </a:bodyPr>
          <a:lstStyle/>
          <a:p>
            <a:r>
              <a:rPr lang="en-US" sz="4900" dirty="0">
                <a:solidFill>
                  <a:schemeClr val="accent1">
                    <a:lumMod val="40000"/>
                    <a:lumOff val="60000"/>
                  </a:schemeClr>
                </a:solidFill>
                <a:latin typeface="Aharoni" panose="02010803020104030203" pitchFamily="2" charset="-79"/>
                <a:ea typeface="+mj-ea"/>
                <a:cs typeface="Aharoni" panose="02010803020104030203" pitchFamily="2" charset="-79"/>
              </a:rPr>
              <a:t>Electrical design</a:t>
            </a:r>
          </a:p>
        </p:txBody>
      </p:sp>
      <p:pic>
        <p:nvPicPr>
          <p:cNvPr id="6" name="Picture 5">
            <a:extLst>
              <a:ext uri="{FF2B5EF4-FFF2-40B4-BE49-F238E27FC236}">
                <a16:creationId xmlns:a16="http://schemas.microsoft.com/office/drawing/2014/main" id="{45F17562-4098-A492-E3D3-F33CA63547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47411" y="2571811"/>
            <a:ext cx="3237789" cy="2994487"/>
          </a:xfrm>
          <a:prstGeom prst="rect">
            <a:avLst/>
          </a:prstGeom>
        </p:spPr>
      </p:pic>
    </p:spTree>
    <p:extLst>
      <p:ext uri="{BB962C8B-B14F-4D97-AF65-F5344CB8AC3E}">
        <p14:creationId xmlns:p14="http://schemas.microsoft.com/office/powerpoint/2010/main" val="2441991667"/>
      </p:ext>
    </p:extLst>
  </p:cSld>
  <p:clrMapOvr>
    <a:masterClrMapping/>
  </p:clrMapOvr>
  <p:transition spd="slow">
    <p:comb/>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0EED2E1-1C48-45E6-0528-BC59A0E8E50E}"/>
              </a:ext>
            </a:extLst>
          </p:cNvPr>
          <p:cNvSpPr txBox="1"/>
          <p:nvPr/>
        </p:nvSpPr>
        <p:spPr>
          <a:xfrm flipV="1">
            <a:off x="324256" y="5085582"/>
            <a:ext cx="11542092" cy="45719"/>
          </a:xfrm>
          <a:prstGeom prst="rect">
            <a:avLst/>
          </a:prstGeom>
          <a:noFill/>
        </p:spPr>
        <p:txBody>
          <a:bodyPr wrap="square">
            <a:spAutoFit/>
          </a:bodyPr>
          <a:lstStyle/>
          <a:p>
            <a:pPr marL="342900" marR="0" indent="-342900" algn="just">
              <a:spcBef>
                <a:spcPts val="0"/>
              </a:spcBef>
              <a:spcAft>
                <a:spcPts val="600"/>
              </a:spcAft>
              <a:buFont typeface="Wingdings" panose="05000000000000000000" pitchFamily="2" charset="2"/>
              <a:buChar char="Ø"/>
            </a:pPr>
            <a:endParaRPr lang="en-US"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Rectangle 2">
            <a:extLst>
              <a:ext uri="{FF2B5EF4-FFF2-40B4-BE49-F238E27FC236}">
                <a16:creationId xmlns:a16="http://schemas.microsoft.com/office/drawing/2014/main" id="{E76B2C6D-2FA3-91FC-F0DC-FEE14533D2A9}"/>
              </a:ext>
            </a:extLst>
          </p:cNvPr>
          <p:cNvSpPr>
            <a:spLocks noChangeArrowheads="1"/>
          </p:cNvSpPr>
          <p:nvPr/>
        </p:nvSpPr>
        <p:spPr bwMode="auto">
          <a:xfrm flipV="1">
            <a:off x="103868" y="3447036"/>
            <a:ext cx="12422523"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6" name="Rectangle 4">
            <a:extLst>
              <a:ext uri="{FF2B5EF4-FFF2-40B4-BE49-F238E27FC236}">
                <a16:creationId xmlns:a16="http://schemas.microsoft.com/office/drawing/2014/main" id="{3C7DBEDA-52D6-3552-4D3D-A58E428D1108}"/>
              </a:ext>
            </a:extLst>
          </p:cNvPr>
          <p:cNvSpPr>
            <a:spLocks noChangeArrowheads="1"/>
          </p:cNvSpPr>
          <p:nvPr/>
        </p:nvSpPr>
        <p:spPr bwMode="auto">
          <a:xfrm>
            <a:off x="103868" y="1253485"/>
            <a:ext cx="11836598" cy="50475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Low" defTabSz="914400" rtl="0" eaLnBrk="0" fontAlgn="base" latinLnBrk="0" hangingPunct="0">
              <a:lnSpc>
                <a:spcPct val="100000"/>
              </a:lnSpc>
              <a:spcBef>
                <a:spcPct val="0"/>
              </a:spcBef>
              <a:spcAft>
                <a:spcPct val="0"/>
              </a:spcAft>
              <a:buClrTx/>
              <a:buSzTx/>
              <a:buFontTx/>
              <a:buNone/>
              <a:tabLst/>
            </a:pPr>
            <a:endParaRPr kumimoji="0" lang="en-GB" altLang="en-US" sz="2300" b="0" u="none" strike="noStrike" cap="none" normalizeH="0" baseline="0" dirty="0">
              <a:ln>
                <a:noFill/>
              </a:ln>
              <a:solidFill>
                <a:srgbClr val="000000"/>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cs typeface="Times New Roman" panose="02020603050405020304" pitchFamily="18" charset="0"/>
            </a:endParaRPr>
          </a:p>
          <a:p>
            <a:pPr marL="171450" marR="0" lvl="0" indent="-171450" algn="justLow"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GB" altLang="en-US" sz="2300" b="0" u="none" strike="noStrike" cap="none" normalizeH="0" baseline="0" dirty="0">
                <a:ln>
                  <a:noFill/>
                </a:ln>
                <a:solidFill>
                  <a:srgbClr val="000000"/>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cs typeface="Times New Roman" panose="02020603050405020304" pitchFamily="18" charset="0"/>
              </a:rPr>
              <a:t>Besides, the orientation of the sensors has been changed as after many tests it was seen that the rear TCRT-5000 IR sensors at the bottom of the robot are useless, since the robot’s strategy is to attack by moving forwards so it will only use the front TCRT-5000 IR sensors (two sensors; one at each side) to detect the field. Added to that, the usage of two ultrasonic sensors at the front top part of the </a:t>
            </a:r>
            <a:r>
              <a:rPr kumimoji="0" lang="en-GB" altLang="en-US" sz="2300" b="0" u="none" strike="noStrike" cap="none" normalizeH="0" baseline="0" dirty="0" err="1">
                <a:ln>
                  <a:noFill/>
                </a:ln>
                <a:solidFill>
                  <a:srgbClr val="000000"/>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cs typeface="Times New Roman" panose="02020603050405020304" pitchFamily="18" charset="0"/>
              </a:rPr>
              <a:t>sumobot</a:t>
            </a:r>
            <a:r>
              <a:rPr kumimoji="0" lang="en-GB" altLang="en-US" sz="2300" b="0" u="none" strike="noStrike" cap="none" normalizeH="0" baseline="0" dirty="0">
                <a:ln>
                  <a:noFill/>
                </a:ln>
                <a:solidFill>
                  <a:srgbClr val="000000"/>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cs typeface="Times New Roman" panose="02020603050405020304" pitchFamily="18" charset="0"/>
              </a:rPr>
              <a:t> instead of one ultrasonic at the middle, in order to detect the distance between our robot and other robots that might be dim in colour (dark black) or transparent that the IR sensors fail to detect. </a:t>
            </a:r>
            <a:endParaRPr kumimoji="0" lang="en-US" altLang="en-US" sz="2300" b="0" u="none" strike="noStrike" cap="none" normalizeH="0" baseline="0" dirty="0">
              <a:ln>
                <a:noFill/>
              </a:ln>
              <a:solidFill>
                <a:schemeClr val="tx1"/>
              </a:solidFill>
              <a:effectLst>
                <a:outerShdw blurRad="38100" dist="38100" dir="2700000" algn="tl">
                  <a:srgbClr val="000000">
                    <a:alpha val="43137"/>
                  </a:srgbClr>
                </a:outerShdw>
              </a:effectLst>
            </a:endParaRPr>
          </a:p>
          <a:p>
            <a:pPr marL="342900" marR="0" lvl="0" indent="-342900" algn="justLow"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GB" altLang="en-US" sz="2300" b="0" u="none" strike="noStrike" cap="none" normalizeH="0" baseline="0" dirty="0">
                <a:ln>
                  <a:noFill/>
                </a:ln>
                <a:solidFill>
                  <a:srgbClr val="000000"/>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cs typeface="Times New Roman" panose="02020603050405020304" pitchFamily="18" charset="0"/>
              </a:rPr>
              <a:t>These ultrasonic sensors are placed at a distance of 10cm away from each other, in order to detect the robot attacking from the left or from the right as it covers a wide range of area and avoid the interference of the signals coming from each sensor. </a:t>
            </a:r>
          </a:p>
          <a:p>
            <a:pPr marL="342900" marR="0" lvl="0" indent="-342900" algn="justLow"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GB" altLang="en-US" sz="2300" b="0" u="none" strike="noStrike" cap="none" normalizeH="0" baseline="0" dirty="0">
                <a:ln>
                  <a:noFill/>
                </a:ln>
                <a:solidFill>
                  <a:srgbClr val="000000"/>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cs typeface="Times New Roman" panose="02020603050405020304" pitchFamily="18" charset="0"/>
              </a:rPr>
              <a:t>Along with the ultrasonic sensors, there are two IR sensors used; where each IR sensor is adjacent to an ultrasonic sensor. These IR sensors are used, so that it can accurately detect any robot in front of it due to its focused beams (not easily susceptible to noise) and faster response.</a:t>
            </a:r>
            <a:endParaRPr kumimoji="0" lang="en-GB" altLang="en-US" sz="2300" b="0" u="none" strike="noStrike" cap="none" normalizeH="0" baseline="0" dirty="0">
              <a:ln>
                <a:noFill/>
              </a:ln>
              <a:solidFill>
                <a:schemeClr val="tx1"/>
              </a:solidFill>
              <a:effectLst>
                <a:outerShdw blurRad="38100" dist="38100" dir="2700000" algn="tl">
                  <a:srgbClr val="000000">
                    <a:alpha val="43137"/>
                  </a:srgbClr>
                </a:outerShdw>
              </a:effectLst>
              <a:latin typeface="Arial" panose="020B0604020202020204" pitchFamily="34" charset="0"/>
            </a:endParaRPr>
          </a:p>
        </p:txBody>
      </p:sp>
    </p:spTree>
    <p:extLst>
      <p:ext uri="{BB962C8B-B14F-4D97-AF65-F5344CB8AC3E}">
        <p14:creationId xmlns:p14="http://schemas.microsoft.com/office/powerpoint/2010/main" val="36763583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4EBB61A-67DA-A842-65D8-48EE3A6A698E}"/>
              </a:ext>
            </a:extLst>
          </p:cNvPr>
          <p:cNvSpPr txBox="1"/>
          <p:nvPr/>
        </p:nvSpPr>
        <p:spPr>
          <a:xfrm>
            <a:off x="163173" y="1798092"/>
            <a:ext cx="8661231" cy="3477875"/>
          </a:xfrm>
          <a:prstGeom prst="rect">
            <a:avLst/>
          </a:prstGeom>
          <a:noFill/>
        </p:spPr>
        <p:txBody>
          <a:bodyPr wrap="square">
            <a:spAutoFit/>
          </a:bodyPr>
          <a:lstStyle/>
          <a:p>
            <a:pPr marL="285750" indent="-285750">
              <a:buFont typeface="Wingdings" panose="05000000000000000000" pitchFamily="2" charset="2"/>
              <a:buChar char="Ø"/>
            </a:pPr>
            <a:r>
              <a:rPr lang="en-GB" sz="2200" dirty="0">
                <a:effectLst/>
                <a:latin typeface="Calibri" panose="020F0502020204030204" pitchFamily="34" charset="0"/>
                <a:ea typeface="Calibri" panose="020F0502020204030204" pitchFamily="34" charset="0"/>
                <a:cs typeface="Arial" panose="020B0604020202020204" pitchFamily="34" charset="0"/>
              </a:rPr>
              <a:t>a greater voltage supply equivalent to 16v is used (4 lithium-ion batteries of 4v) so another </a:t>
            </a:r>
            <a:r>
              <a:rPr lang="en-GB" sz="2200" dirty="0" err="1">
                <a:effectLst/>
                <a:latin typeface="Calibri" panose="020F0502020204030204" pitchFamily="34" charset="0"/>
                <a:ea typeface="Calibri" panose="020F0502020204030204" pitchFamily="34" charset="0"/>
                <a:cs typeface="Arial" panose="020B0604020202020204" pitchFamily="34" charset="0"/>
              </a:rPr>
              <a:t>rosetta</a:t>
            </a:r>
            <a:r>
              <a:rPr lang="en-GB" sz="2200" dirty="0">
                <a:effectLst/>
                <a:latin typeface="Calibri" panose="020F0502020204030204" pitchFamily="34" charset="0"/>
                <a:ea typeface="Calibri" panose="020F0502020204030204" pitchFamily="34" charset="0"/>
                <a:cs typeface="Arial" panose="020B0604020202020204" pitchFamily="34" charset="0"/>
              </a:rPr>
              <a:t> connector is used which is larger in size to withstand high current. </a:t>
            </a:r>
          </a:p>
          <a:p>
            <a:pPr marL="285750" indent="-285750">
              <a:buFont typeface="Wingdings" panose="05000000000000000000" pitchFamily="2" charset="2"/>
              <a:buChar char="Ø"/>
            </a:pPr>
            <a:r>
              <a:rPr lang="en-GB" sz="2200" dirty="0">
                <a:effectLst/>
                <a:latin typeface="Calibri" panose="020F0502020204030204" pitchFamily="34" charset="0"/>
                <a:ea typeface="Calibri" panose="020F0502020204030204" pitchFamily="34" charset="0"/>
                <a:cs typeface="Arial" panose="020B0604020202020204" pitchFamily="34" charset="0"/>
              </a:rPr>
              <a:t>In addition to, the usage of regulators like 7805 (5v regulator) to supply 5v to the sensors (ultrasonic sensors and IR sensors)and 7809 (9v regulator) to supply 9v to the microcontroller</a:t>
            </a:r>
          </a:p>
          <a:p>
            <a:pPr marL="285750" indent="-285750">
              <a:buFont typeface="Wingdings" panose="05000000000000000000" pitchFamily="2" charset="2"/>
              <a:buChar char="Ø"/>
            </a:pPr>
            <a:r>
              <a:rPr kumimoji="0" lang="en-GB" altLang="en-US" sz="2200" b="0" i="0" u="none" strike="noStrike" cap="none" normalizeH="0" baseline="0" dirty="0">
                <a:ln>
                  <a:noFill/>
                </a:ln>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As another PCB was designed as shown in the figures to include all of these modifications to be established in the final </a:t>
            </a:r>
            <a:r>
              <a:rPr kumimoji="0" lang="en-GB" altLang="en-US" sz="2200" b="0" i="0" u="none" strike="noStrike" cap="none" normalizeH="0" baseline="0" dirty="0" err="1">
                <a:ln>
                  <a:noFill/>
                </a:ln>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sumobot</a:t>
            </a:r>
            <a:r>
              <a:rPr kumimoji="0" lang="en-GB" altLang="en-US" sz="2200" b="0" i="0" u="none" strike="noStrike" cap="none" normalizeH="0" baseline="0" dirty="0">
                <a:ln>
                  <a:noFill/>
                </a:ln>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t>
            </a:r>
            <a:endParaRPr kumimoji="0" lang="en-GB" altLang="en-US" sz="2200" b="0" i="0" u="none" strike="noStrike" cap="none" normalizeH="0" baseline="0" dirty="0">
              <a:ln>
                <a:noFill/>
              </a:ln>
              <a:solidFill>
                <a:schemeClr val="tx1"/>
              </a:solidFill>
              <a:effectLst/>
              <a:latin typeface="Arial" panose="020B0604020202020204" pitchFamily="34" charset="0"/>
            </a:endParaRPr>
          </a:p>
          <a:p>
            <a:pPr marL="285750" indent="-285750">
              <a:buFont typeface="Wingdings" panose="05000000000000000000" pitchFamily="2" charset="2"/>
              <a:buChar char="Ø"/>
            </a:pPr>
            <a:endParaRPr lang="en-GB" sz="2200" dirty="0">
              <a:effectLst/>
              <a:latin typeface="Calibri" panose="020F0502020204030204" pitchFamily="34" charset="0"/>
              <a:ea typeface="Calibri" panose="020F0502020204030204" pitchFamily="34" charset="0"/>
              <a:cs typeface="Arial" panose="020B0604020202020204" pitchFamily="34" charset="0"/>
            </a:endParaRPr>
          </a:p>
          <a:p>
            <a:pPr marL="285750" indent="-285750">
              <a:buFont typeface="Wingdings" panose="05000000000000000000" pitchFamily="2" charset="2"/>
              <a:buChar char="Ø"/>
            </a:pPr>
            <a:endParaRPr lang="en-US" sz="2200" dirty="0"/>
          </a:p>
        </p:txBody>
      </p:sp>
      <p:sp>
        <p:nvSpPr>
          <p:cNvPr id="6" name="Rectangle 5">
            <a:extLst>
              <a:ext uri="{FF2B5EF4-FFF2-40B4-BE49-F238E27FC236}">
                <a16:creationId xmlns:a16="http://schemas.microsoft.com/office/drawing/2014/main" id="{F8A9B7B4-7A4F-6264-AA42-F84DD0109F4E}"/>
              </a:ext>
            </a:extLst>
          </p:cNvPr>
          <p:cNvSpPr>
            <a:spLocks noChangeArrowheads="1"/>
          </p:cNvSpPr>
          <p:nvPr/>
        </p:nvSpPr>
        <p:spPr bwMode="auto">
          <a:xfrm>
            <a:off x="376237" y="1569492"/>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4100" name="Picture 22">
            <a:extLst>
              <a:ext uri="{FF2B5EF4-FFF2-40B4-BE49-F238E27FC236}">
                <a16:creationId xmlns:a16="http://schemas.microsoft.com/office/drawing/2014/main" id="{AFA59C44-05FA-7440-2AA1-C7C7D6679A1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5400000">
            <a:off x="9062817" y="1192341"/>
            <a:ext cx="2525333" cy="340668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34B7E6DD-45CB-1B4B-E211-FB1C2AE64E7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708994" y="4158351"/>
            <a:ext cx="3231472" cy="2557606"/>
          </a:xfrm>
          <a:prstGeom prst="rect">
            <a:avLst/>
          </a:prstGeom>
          <a:noFill/>
          <a:ln>
            <a:noFill/>
          </a:ln>
        </p:spPr>
      </p:pic>
    </p:spTree>
    <p:extLst>
      <p:ext uri="{BB962C8B-B14F-4D97-AF65-F5344CB8AC3E}">
        <p14:creationId xmlns:p14="http://schemas.microsoft.com/office/powerpoint/2010/main" val="41898482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EC03E27-6624-ABB4-3B01-FA9DF99979A0}"/>
              </a:ext>
            </a:extLst>
          </p:cNvPr>
          <p:cNvSpPr txBox="1"/>
          <p:nvPr/>
        </p:nvSpPr>
        <p:spPr>
          <a:xfrm>
            <a:off x="304060" y="295182"/>
            <a:ext cx="6130030" cy="846386"/>
          </a:xfrm>
          <a:prstGeom prst="rect">
            <a:avLst/>
          </a:prstGeom>
          <a:noFill/>
        </p:spPr>
        <p:txBody>
          <a:bodyPr wrap="square">
            <a:spAutoFit/>
          </a:bodyPr>
          <a:lstStyle/>
          <a:p>
            <a:r>
              <a:rPr lang="en-GB" sz="4900" dirty="0">
                <a:solidFill>
                  <a:schemeClr val="accent1">
                    <a:lumMod val="40000"/>
                    <a:lumOff val="60000"/>
                  </a:schemeClr>
                </a:solidFill>
                <a:latin typeface="Aharoni" panose="02010803020104030203" pitchFamily="2" charset="-79"/>
                <a:ea typeface="+mj-ea"/>
                <a:cs typeface="Aharoni" panose="02010803020104030203" pitchFamily="2" charset="-79"/>
              </a:rPr>
              <a:t>Build a Prototype</a:t>
            </a:r>
            <a:endParaRPr lang="en-US" sz="4900" dirty="0">
              <a:solidFill>
                <a:schemeClr val="accent1">
                  <a:lumMod val="40000"/>
                  <a:lumOff val="60000"/>
                </a:schemeClr>
              </a:solidFill>
              <a:latin typeface="Aharoni" panose="02010803020104030203" pitchFamily="2" charset="-79"/>
              <a:ea typeface="+mj-ea"/>
              <a:cs typeface="Aharoni" panose="02010803020104030203" pitchFamily="2" charset="-79"/>
            </a:endParaRPr>
          </a:p>
        </p:txBody>
      </p:sp>
      <p:sp>
        <p:nvSpPr>
          <p:cNvPr id="5" name="TextBox 4">
            <a:extLst>
              <a:ext uri="{FF2B5EF4-FFF2-40B4-BE49-F238E27FC236}">
                <a16:creationId xmlns:a16="http://schemas.microsoft.com/office/drawing/2014/main" id="{E2BDE990-96BC-0D2D-5127-BB34DB5EEF7E}"/>
              </a:ext>
            </a:extLst>
          </p:cNvPr>
          <p:cNvSpPr txBox="1"/>
          <p:nvPr/>
        </p:nvSpPr>
        <p:spPr>
          <a:xfrm>
            <a:off x="0" y="1615736"/>
            <a:ext cx="8859915" cy="4832092"/>
          </a:xfrm>
          <a:prstGeom prst="rect">
            <a:avLst/>
          </a:prstGeom>
          <a:noFill/>
        </p:spPr>
        <p:txBody>
          <a:bodyPr wrap="square">
            <a:spAutoFit/>
          </a:bodyPr>
          <a:lstStyle/>
          <a:p>
            <a:pPr marL="285750" indent="-285750">
              <a:buFont typeface="Wingdings" panose="05000000000000000000" pitchFamily="2" charset="2"/>
              <a:buChar char="Ø"/>
            </a:pPr>
            <a:r>
              <a:rPr lang="en-GB" sz="220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Arial" panose="020B0604020202020204" pitchFamily="34" charset="0"/>
              </a:rPr>
              <a:t>To start with, the first solution presented to the problem faced while doing the electrical design as shown in the next figure, where it was planned that a breadboard and wire jumpers will be used for the </a:t>
            </a:r>
            <a:r>
              <a:rPr lang="en-GB" sz="2200" dirty="0" err="1">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Arial" panose="020B0604020202020204" pitchFamily="34" charset="0"/>
              </a:rPr>
              <a:t>sumobot</a:t>
            </a:r>
            <a:r>
              <a:rPr lang="en-GB" sz="220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Arial" panose="020B0604020202020204" pitchFamily="34" charset="0"/>
              </a:rPr>
              <a:t>. </a:t>
            </a:r>
          </a:p>
          <a:p>
            <a:pPr marL="285750" indent="-285750">
              <a:buFont typeface="Wingdings" panose="05000000000000000000" pitchFamily="2" charset="2"/>
              <a:buChar char="Ø"/>
            </a:pPr>
            <a:r>
              <a:rPr lang="en-GB" sz="220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Arial" panose="020B0604020202020204" pitchFamily="34" charset="0"/>
              </a:rPr>
              <a:t>However, we found that it is an inefficient and unreliable method for the robot’s operation; where the robot is vulnerable to mechanical vibrations when it is in motion, so errors might be experienced.</a:t>
            </a:r>
          </a:p>
          <a:p>
            <a:pPr marL="285750" indent="-285750">
              <a:buFont typeface="Wingdings" panose="05000000000000000000" pitchFamily="2" charset="2"/>
              <a:buChar char="Ø"/>
            </a:pPr>
            <a:r>
              <a:rPr lang="en-GB" sz="220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Arial" panose="020B0604020202020204" pitchFamily="34" charset="0"/>
              </a:rPr>
              <a:t>Also, there are multiple connections used in a very small area, which makes it more difficult for us to trace the electrical connections are made correctly or not while testing the prototype. </a:t>
            </a:r>
          </a:p>
          <a:p>
            <a:pPr marL="285750" indent="-285750">
              <a:buFont typeface="Wingdings" panose="05000000000000000000" pitchFamily="2" charset="2"/>
              <a:buChar char="ü"/>
            </a:pPr>
            <a:r>
              <a:rPr lang="en-GB" sz="220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Arial" panose="020B0604020202020204" pitchFamily="34" charset="0"/>
              </a:rPr>
              <a:t>As we agreed that the solution to this problem is designing a compact sized PCB, in order to ensure that the circuit is stable, so that the robot can continuously operate without experiencing any loose connections or electronic noise</a:t>
            </a:r>
            <a:endParaRPr lang="en-US" sz="2200" dirty="0">
              <a:effectLst>
                <a:outerShdw blurRad="38100" dist="38100" dir="2700000" algn="tl">
                  <a:srgbClr val="000000">
                    <a:alpha val="43137"/>
                  </a:srgbClr>
                </a:outerShdw>
              </a:effectLst>
            </a:endParaRPr>
          </a:p>
        </p:txBody>
      </p:sp>
      <p:pic>
        <p:nvPicPr>
          <p:cNvPr id="6" name="Picture 5">
            <a:extLst>
              <a:ext uri="{FF2B5EF4-FFF2-40B4-BE49-F238E27FC236}">
                <a16:creationId xmlns:a16="http://schemas.microsoft.com/office/drawing/2014/main" id="{FB6578D7-F567-3BB8-E145-20437B100C9D}"/>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27651" b="27288"/>
          <a:stretch/>
        </p:blipFill>
        <p:spPr bwMode="auto">
          <a:xfrm>
            <a:off x="8768119" y="2474106"/>
            <a:ext cx="3291288" cy="3115351"/>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679704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4B3B2F-4D0D-7C0E-F5DD-D12317465A99}"/>
              </a:ext>
            </a:extLst>
          </p:cNvPr>
          <p:cNvSpPr>
            <a:spLocks noGrp="1"/>
          </p:cNvSpPr>
          <p:nvPr>
            <p:ph type="ctrTitle"/>
          </p:nvPr>
        </p:nvSpPr>
        <p:spPr>
          <a:xfrm>
            <a:off x="328475" y="2494625"/>
            <a:ext cx="6409676" cy="2521258"/>
          </a:xfrm>
        </p:spPr>
        <p:txBody>
          <a:bodyPr>
            <a:normAutofit/>
          </a:bodyPr>
          <a:lstStyle/>
          <a:p>
            <a:pPr marL="0" marR="0" indent="-228600" algn="ctr">
              <a:lnSpc>
                <a:spcPct val="107000"/>
              </a:lnSpc>
              <a:spcBef>
                <a:spcPts val="0"/>
              </a:spcBef>
              <a:spcAft>
                <a:spcPts val="800"/>
              </a:spcAft>
            </a:pPr>
            <a:r>
              <a:rPr lang="en-US" sz="7300" b="1" dirty="0">
                <a:solidFill>
                  <a:schemeClr val="accent1">
                    <a:lumMod val="40000"/>
                    <a:lumOff val="60000"/>
                  </a:schemeClr>
                </a:solidFill>
                <a:latin typeface="Arial Black" panose="020B0A04020102020204" pitchFamily="34" charset="0"/>
                <a:cs typeface="Aharoni" panose="02010803020104030203" pitchFamily="2" charset="-79"/>
              </a:rPr>
              <a:t>SUMOBOT</a:t>
            </a:r>
            <a:br>
              <a:rPr lang="en-US" sz="4900" b="1" u="sng" dirty="0">
                <a:ln>
                  <a:noFill/>
                </a:ln>
                <a:gradFill>
                  <a:gsLst>
                    <a:gs pos="0">
                      <a:srgbClr val="1F4E79"/>
                    </a:gs>
                    <a:gs pos="50000">
                      <a:srgbClr val="5B9BD5"/>
                    </a:gs>
                    <a:gs pos="100000">
                      <a:srgbClr val="9DC3E6"/>
                    </a:gs>
                  </a:gsLst>
                  <a:lin ang="5400000" scaled="0"/>
                </a:gradFill>
                <a:effectLst>
                  <a:outerShdw blurRad="38100" dist="38100" dir="2700000" algn="tl">
                    <a:srgbClr val="000000">
                      <a:alpha val="43137"/>
                    </a:srgbClr>
                  </a:outerShdw>
                  <a:reflection blurRad="6350" stA="53000" endA="300" endPos="35500" dir="5400000" sy="-90000" algn="bl"/>
                </a:effectLst>
                <a:latin typeface="Times New Roman" panose="02020603050405020304" pitchFamily="18" charset="0"/>
                <a:ea typeface="Calibri" panose="020F0502020204030204" pitchFamily="34" charset="0"/>
                <a:cs typeface="Arial" panose="020B0604020202020204" pitchFamily="34" charset="0"/>
              </a:rPr>
            </a:br>
            <a:endParaRPr lang="en-US" dirty="0"/>
          </a:p>
        </p:txBody>
      </p:sp>
    </p:spTree>
    <p:extLst>
      <p:ext uri="{BB962C8B-B14F-4D97-AF65-F5344CB8AC3E}">
        <p14:creationId xmlns:p14="http://schemas.microsoft.com/office/powerpoint/2010/main" val="24756203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E5B7888-DB7A-E84A-7D1E-DD1A6C9B5286}"/>
              </a:ext>
            </a:extLst>
          </p:cNvPr>
          <p:cNvSpPr txBox="1"/>
          <p:nvPr/>
        </p:nvSpPr>
        <p:spPr>
          <a:xfrm>
            <a:off x="150919" y="1766656"/>
            <a:ext cx="11860567" cy="3847207"/>
          </a:xfrm>
          <a:prstGeom prst="rect">
            <a:avLst/>
          </a:prstGeom>
          <a:noFill/>
        </p:spPr>
        <p:txBody>
          <a:bodyPr wrap="square">
            <a:spAutoFit/>
          </a:bodyPr>
          <a:lstStyle/>
          <a:p>
            <a:pPr marL="285750" marR="0" indent="-285750" algn="just">
              <a:spcBef>
                <a:spcPts val="0"/>
              </a:spcBef>
              <a:spcAft>
                <a:spcPts val="600"/>
              </a:spcAft>
              <a:buFont typeface="Wingdings" panose="05000000000000000000" pitchFamily="2" charset="2"/>
              <a:buChar char="Ø"/>
            </a:pPr>
            <a:r>
              <a:rPr lang="en-GB" sz="2600" dirty="0">
                <a:solidFill>
                  <a:srgbClr val="000000"/>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cs typeface="Times New Roman" panose="02020603050405020304" pitchFamily="18" charset="0"/>
              </a:rPr>
              <a:t>Besides, the solution presented to the second problem of the sensors used at the front top of the robot which were 3 ultrasonic sensors for detecting the opponent (like as shown in the previous figure) </a:t>
            </a:r>
          </a:p>
          <a:p>
            <a:pPr marL="285750" marR="0" indent="-285750" algn="just">
              <a:spcBef>
                <a:spcPts val="0"/>
              </a:spcBef>
              <a:spcAft>
                <a:spcPts val="600"/>
              </a:spcAft>
              <a:buFont typeface="Wingdings" panose="05000000000000000000" pitchFamily="2" charset="2"/>
              <a:buChar char="Ø"/>
            </a:pPr>
            <a:r>
              <a:rPr lang="en-GB" sz="2600" dirty="0">
                <a:solidFill>
                  <a:srgbClr val="000000"/>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cs typeface="Times New Roman" panose="02020603050405020304" pitchFamily="18" charset="0"/>
              </a:rPr>
              <a:t>which we found that there will be highly inaccurate results where the robot cannot detect objects in front of it.</a:t>
            </a:r>
          </a:p>
          <a:p>
            <a:pPr marL="285750" marR="0" indent="-285750" algn="just">
              <a:spcBef>
                <a:spcPts val="0"/>
              </a:spcBef>
              <a:spcAft>
                <a:spcPts val="600"/>
              </a:spcAft>
              <a:buFont typeface="Wingdings" panose="05000000000000000000" pitchFamily="2" charset="2"/>
              <a:buChar char="ü"/>
            </a:pPr>
            <a:r>
              <a:rPr lang="en-GB" sz="2600" dirty="0">
                <a:solidFill>
                  <a:srgbClr val="000000"/>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cs typeface="Times New Roman" panose="02020603050405020304" pitchFamily="18" charset="0"/>
              </a:rPr>
              <a:t> The solution presented is using a single ultrasonic sensor to have reliable results by measuring the distance accurately and two IR sensors to easily detect any smaller robots accurately since it is faster in response and has much more focused beams that is not easily interfered with.</a:t>
            </a:r>
            <a:endParaRPr lang="en-US" sz="2600" dirty="0">
              <a:solidFill>
                <a:srgbClr val="000000"/>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0978159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273F2E4-382C-6BCB-17A9-E221936A93EE}"/>
              </a:ext>
            </a:extLst>
          </p:cNvPr>
          <p:cNvSpPr txBox="1"/>
          <p:nvPr/>
        </p:nvSpPr>
        <p:spPr>
          <a:xfrm>
            <a:off x="266330" y="1793289"/>
            <a:ext cx="11656381" cy="2477601"/>
          </a:xfrm>
          <a:prstGeom prst="rect">
            <a:avLst/>
          </a:prstGeom>
          <a:noFill/>
        </p:spPr>
        <p:txBody>
          <a:bodyPr wrap="square">
            <a:spAutoFit/>
          </a:bodyPr>
          <a:lstStyle/>
          <a:p>
            <a:pPr marL="285750" marR="0" indent="-285750" algn="just">
              <a:spcBef>
                <a:spcPts val="0"/>
              </a:spcBef>
              <a:spcAft>
                <a:spcPts val="600"/>
              </a:spcAft>
              <a:buFont typeface="Wingdings" panose="05000000000000000000" pitchFamily="2" charset="2"/>
              <a:buChar char="Ø"/>
            </a:pPr>
            <a:r>
              <a:rPr lang="en-GB" sz="2900" dirty="0">
                <a:solidFill>
                  <a:srgbClr val="000000"/>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cs typeface="Times New Roman" panose="02020603050405020304" pitchFamily="18" charset="0"/>
              </a:rPr>
              <a:t>Added to that, the solution presented to the fourth problem that is related to the robot’s strategy</a:t>
            </a:r>
          </a:p>
          <a:p>
            <a:pPr marL="285750" marR="0" indent="-285750" algn="just">
              <a:spcBef>
                <a:spcPts val="0"/>
              </a:spcBef>
              <a:spcAft>
                <a:spcPts val="600"/>
              </a:spcAft>
              <a:buFont typeface="Wingdings" panose="05000000000000000000" pitchFamily="2" charset="2"/>
              <a:buChar char="Ø"/>
            </a:pPr>
            <a:r>
              <a:rPr lang="en-GB" sz="2900" dirty="0">
                <a:solidFill>
                  <a:srgbClr val="000000"/>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cs typeface="Times New Roman" panose="02020603050405020304" pitchFamily="18" charset="0"/>
              </a:rPr>
              <a:t> where the first code that was typed had a problem in saving the previous direction for the robot to follow</a:t>
            </a:r>
          </a:p>
          <a:p>
            <a:pPr marL="285750" marR="0" indent="-285750" algn="just">
              <a:spcBef>
                <a:spcPts val="0"/>
              </a:spcBef>
              <a:spcAft>
                <a:spcPts val="600"/>
              </a:spcAft>
              <a:buFont typeface="Wingdings" panose="05000000000000000000" pitchFamily="2" charset="2"/>
              <a:buChar char="ü"/>
            </a:pPr>
            <a:r>
              <a:rPr lang="en-GB" sz="2900" dirty="0">
                <a:solidFill>
                  <a:srgbClr val="000000"/>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cs typeface="Times New Roman" panose="02020603050405020304" pitchFamily="18" charset="0"/>
              </a:rPr>
              <a:t> so there were modifications be made in the code.</a:t>
            </a:r>
            <a:endParaRPr lang="en-US" sz="2900" dirty="0">
              <a:solidFill>
                <a:srgbClr val="000000"/>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9091412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39E6FA1-C7B0-D5AF-69F9-B88F180B414B}"/>
              </a:ext>
            </a:extLst>
          </p:cNvPr>
          <p:cNvSpPr txBox="1"/>
          <p:nvPr/>
        </p:nvSpPr>
        <p:spPr>
          <a:xfrm>
            <a:off x="153140" y="1782395"/>
            <a:ext cx="10526696" cy="3293209"/>
          </a:xfrm>
          <a:prstGeom prst="rect">
            <a:avLst/>
          </a:prstGeom>
          <a:noFill/>
        </p:spPr>
        <p:txBody>
          <a:bodyPr wrap="square">
            <a:spAutoFit/>
          </a:bodyPr>
          <a:lstStyle/>
          <a:p>
            <a:pPr marL="285750" marR="0" indent="-285750" algn="just">
              <a:spcBef>
                <a:spcPts val="0"/>
              </a:spcBef>
              <a:spcAft>
                <a:spcPts val="600"/>
              </a:spcAft>
              <a:buFont typeface="Wingdings" panose="05000000000000000000" pitchFamily="2" charset="2"/>
              <a:buChar char="Ø"/>
            </a:pPr>
            <a:r>
              <a:rPr lang="en-GB" sz="2900" dirty="0">
                <a:solidFill>
                  <a:srgbClr val="000000"/>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cs typeface="Times New Roman" panose="02020603050405020304" pitchFamily="18" charset="0"/>
              </a:rPr>
              <a:t>Moreover, the solution presented to the fifth problem is considering the motors used were weak in producing the required torque for the </a:t>
            </a:r>
            <a:r>
              <a:rPr lang="en-GB" sz="2900" dirty="0" err="1">
                <a:solidFill>
                  <a:srgbClr val="000000"/>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cs typeface="Times New Roman" panose="02020603050405020304" pitchFamily="18" charset="0"/>
              </a:rPr>
              <a:t>sumobot</a:t>
            </a:r>
            <a:r>
              <a:rPr lang="en-GB" sz="2900" dirty="0">
                <a:solidFill>
                  <a:srgbClr val="000000"/>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cs typeface="Times New Roman" panose="02020603050405020304" pitchFamily="18" charset="0"/>
              </a:rPr>
              <a:t> to accelerate and successfully carry other robots out of the ring while attacking. </a:t>
            </a:r>
          </a:p>
          <a:p>
            <a:pPr marL="285750" marR="0" indent="-285750" algn="just">
              <a:spcBef>
                <a:spcPts val="0"/>
              </a:spcBef>
              <a:spcAft>
                <a:spcPts val="600"/>
              </a:spcAft>
              <a:buFont typeface="Wingdings" panose="05000000000000000000" pitchFamily="2" charset="2"/>
              <a:buChar char="ü"/>
            </a:pPr>
            <a:r>
              <a:rPr lang="en-GB" sz="2900" dirty="0">
                <a:solidFill>
                  <a:srgbClr val="000000"/>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cs typeface="Times New Roman" panose="02020603050405020304" pitchFamily="18" charset="0"/>
              </a:rPr>
              <a:t>That is why we decided that one of the tasks to be done is calculations based on cases that the </a:t>
            </a:r>
            <a:r>
              <a:rPr lang="en-GB" sz="2900" dirty="0" err="1">
                <a:solidFill>
                  <a:srgbClr val="000000"/>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cs typeface="Times New Roman" panose="02020603050405020304" pitchFamily="18" charset="0"/>
              </a:rPr>
              <a:t>sumobot</a:t>
            </a:r>
            <a:r>
              <a:rPr lang="en-GB" sz="2900" dirty="0">
                <a:solidFill>
                  <a:srgbClr val="000000"/>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cs typeface="Times New Roman" panose="02020603050405020304" pitchFamily="18" charset="0"/>
              </a:rPr>
              <a:t> will experience to get the best DC motors.</a:t>
            </a:r>
            <a:endParaRPr lang="en-US" sz="2900" dirty="0">
              <a:solidFill>
                <a:srgbClr val="000000"/>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8315174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152A0C1-6775-E555-7EF9-8F49AD7A14B3}"/>
              </a:ext>
            </a:extLst>
          </p:cNvPr>
          <p:cNvSpPr txBox="1"/>
          <p:nvPr/>
        </p:nvSpPr>
        <p:spPr>
          <a:xfrm>
            <a:off x="230818" y="1757779"/>
            <a:ext cx="10901779" cy="3966983"/>
          </a:xfrm>
          <a:prstGeom prst="rect">
            <a:avLst/>
          </a:prstGeom>
          <a:noFill/>
        </p:spPr>
        <p:txBody>
          <a:bodyPr wrap="square">
            <a:spAutoFit/>
          </a:bodyPr>
          <a:lstStyle/>
          <a:p>
            <a:pPr marL="285750" marR="0" indent="-285750" algn="just">
              <a:spcBef>
                <a:spcPts val="0"/>
              </a:spcBef>
              <a:spcAft>
                <a:spcPts val="600"/>
              </a:spcAft>
              <a:buFont typeface="Wingdings" panose="05000000000000000000" pitchFamily="2" charset="2"/>
              <a:buChar char="Ø"/>
            </a:pPr>
            <a:r>
              <a:rPr lang="en-GB" sz="2900" dirty="0">
                <a:solidFill>
                  <a:srgbClr val="000000"/>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cs typeface="Times New Roman" panose="02020603050405020304" pitchFamily="18" charset="0"/>
              </a:rPr>
              <a:t>As we successfully accomplished all of the tasks considering the solutions to the problems faced while designing the prototype; such as:</a:t>
            </a:r>
            <a:endParaRPr lang="en-US" sz="2900" dirty="0">
              <a:solidFill>
                <a:srgbClr val="000000"/>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cs typeface="Times New Roman" panose="02020603050405020304" pitchFamily="18" charset="0"/>
            </a:endParaRPr>
          </a:p>
          <a:p>
            <a:pPr lvl="1" algn="just">
              <a:lnSpc>
                <a:spcPct val="107000"/>
              </a:lnSpc>
              <a:spcAft>
                <a:spcPts val="200"/>
              </a:spcAft>
            </a:pPr>
            <a:r>
              <a:rPr lang="en-GB" sz="2900" dirty="0">
                <a:solidFill>
                  <a:srgbClr val="000000"/>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cs typeface="Arial" panose="020B0604020202020204" pitchFamily="34" charset="0"/>
              </a:rPr>
              <a:t>Task 1: Selecting the most suitable sensors.</a:t>
            </a:r>
            <a:endParaRPr lang="en-US" sz="290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Arial" panose="020B0604020202020204" pitchFamily="34" charset="0"/>
            </a:endParaRPr>
          </a:p>
          <a:p>
            <a:pPr lvl="1" algn="just">
              <a:lnSpc>
                <a:spcPct val="107000"/>
              </a:lnSpc>
              <a:spcAft>
                <a:spcPts val="200"/>
              </a:spcAft>
            </a:pPr>
            <a:r>
              <a:rPr lang="en-GB" sz="2900" dirty="0">
                <a:solidFill>
                  <a:srgbClr val="000000"/>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cs typeface="Arial" panose="020B0604020202020204" pitchFamily="34" charset="0"/>
              </a:rPr>
              <a:t>Task 2: Designing a compact PCB &amp; fabricating.</a:t>
            </a:r>
            <a:endParaRPr lang="en-US" sz="290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Arial" panose="020B0604020202020204" pitchFamily="34" charset="0"/>
            </a:endParaRPr>
          </a:p>
          <a:p>
            <a:pPr lvl="1" algn="just">
              <a:lnSpc>
                <a:spcPct val="107000"/>
              </a:lnSpc>
              <a:spcAft>
                <a:spcPts val="200"/>
              </a:spcAft>
            </a:pPr>
            <a:r>
              <a:rPr lang="en-GB" sz="2900" dirty="0">
                <a:solidFill>
                  <a:srgbClr val="000000"/>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cs typeface="Arial" panose="020B0604020202020204" pitchFamily="34" charset="0"/>
              </a:rPr>
              <a:t>Task 3: Testing many different strategies by typing different codes.</a:t>
            </a:r>
            <a:endParaRPr lang="en-US" sz="290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Arial" panose="020B0604020202020204" pitchFamily="34" charset="0"/>
            </a:endParaRPr>
          </a:p>
          <a:p>
            <a:pPr lvl="1" algn="just">
              <a:lnSpc>
                <a:spcPct val="107000"/>
              </a:lnSpc>
              <a:spcAft>
                <a:spcPts val="200"/>
              </a:spcAft>
            </a:pPr>
            <a:r>
              <a:rPr lang="en-GB" sz="2900" dirty="0">
                <a:solidFill>
                  <a:srgbClr val="000000"/>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cs typeface="Arial" panose="020B0604020202020204" pitchFamily="34" charset="0"/>
              </a:rPr>
              <a:t>Task 4: Doing calculations to select the best DC motors required.</a:t>
            </a:r>
            <a:endParaRPr lang="en-US" sz="290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Arial" panose="020B0604020202020204" pitchFamily="34" charset="0"/>
            </a:endParaRPr>
          </a:p>
          <a:p>
            <a:pPr lvl="1" algn="just">
              <a:spcAft>
                <a:spcPts val="800"/>
              </a:spcAft>
            </a:pPr>
            <a:r>
              <a:rPr lang="en-GB" sz="2900" dirty="0">
                <a:solidFill>
                  <a:srgbClr val="000000"/>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cs typeface="Times New Roman" panose="02020603050405020304" pitchFamily="18" charset="0"/>
              </a:rPr>
              <a:t>Task 5: Searching for DC motors required in stores.</a:t>
            </a:r>
            <a:endParaRPr lang="en-US" sz="2900" dirty="0">
              <a:solidFill>
                <a:srgbClr val="000000"/>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5953629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28F4961-8A21-1C94-D15A-9F827C1862F4}"/>
              </a:ext>
            </a:extLst>
          </p:cNvPr>
          <p:cNvSpPr txBox="1"/>
          <p:nvPr/>
        </p:nvSpPr>
        <p:spPr>
          <a:xfrm>
            <a:off x="197528" y="290288"/>
            <a:ext cx="10180468" cy="707886"/>
          </a:xfrm>
          <a:prstGeom prst="rect">
            <a:avLst/>
          </a:prstGeom>
          <a:noFill/>
        </p:spPr>
        <p:txBody>
          <a:bodyPr wrap="square">
            <a:spAutoFit/>
          </a:bodyPr>
          <a:lstStyle/>
          <a:p>
            <a:r>
              <a:rPr lang="en-GB" sz="4000" dirty="0">
                <a:solidFill>
                  <a:schemeClr val="accent1">
                    <a:lumMod val="40000"/>
                    <a:lumOff val="60000"/>
                  </a:schemeClr>
                </a:solidFill>
                <a:latin typeface="Aharoni" panose="02010803020104030203" pitchFamily="2" charset="-79"/>
                <a:ea typeface="+mj-ea"/>
                <a:cs typeface="Aharoni" panose="02010803020104030203" pitchFamily="2" charset="-79"/>
              </a:rPr>
              <a:t>Pictures of the prototype’s design</a:t>
            </a:r>
            <a:endParaRPr lang="en-US" sz="4000" dirty="0">
              <a:solidFill>
                <a:schemeClr val="accent1">
                  <a:lumMod val="40000"/>
                  <a:lumOff val="60000"/>
                </a:schemeClr>
              </a:solidFill>
              <a:latin typeface="Aharoni" panose="02010803020104030203" pitchFamily="2" charset="-79"/>
              <a:ea typeface="+mj-ea"/>
              <a:cs typeface="Aharoni" panose="02010803020104030203" pitchFamily="2" charset="-79"/>
            </a:endParaRPr>
          </a:p>
        </p:txBody>
      </p:sp>
      <p:pic>
        <p:nvPicPr>
          <p:cNvPr id="4" name="Picture 3">
            <a:extLst>
              <a:ext uri="{FF2B5EF4-FFF2-40B4-BE49-F238E27FC236}">
                <a16:creationId xmlns:a16="http://schemas.microsoft.com/office/drawing/2014/main" id="{BDFC90A0-A820-AEB7-BCD4-8AF4C5072430}"/>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85926" y="2306118"/>
            <a:ext cx="5233653" cy="3519012"/>
          </a:xfrm>
          <a:prstGeom prst="rect">
            <a:avLst/>
          </a:prstGeom>
          <a:noFill/>
        </p:spPr>
      </p:pic>
      <p:pic>
        <p:nvPicPr>
          <p:cNvPr id="5" name="Picture 4">
            <a:extLst>
              <a:ext uri="{FF2B5EF4-FFF2-40B4-BE49-F238E27FC236}">
                <a16:creationId xmlns:a16="http://schemas.microsoft.com/office/drawing/2014/main" id="{B7A83905-7E50-B390-8F28-C366E7657D3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275257" y="2306118"/>
            <a:ext cx="5330817" cy="3519013"/>
          </a:xfrm>
          <a:prstGeom prst="rect">
            <a:avLst/>
          </a:prstGeom>
          <a:noFill/>
        </p:spPr>
      </p:pic>
    </p:spTree>
    <p:extLst>
      <p:ext uri="{BB962C8B-B14F-4D97-AF65-F5344CB8AC3E}">
        <p14:creationId xmlns:p14="http://schemas.microsoft.com/office/powerpoint/2010/main" val="32227291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FBE0B67-6C69-68BD-5AE9-0D674515978C}"/>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7614" r="6370"/>
          <a:stretch/>
        </p:blipFill>
        <p:spPr bwMode="auto">
          <a:xfrm>
            <a:off x="111905" y="2264185"/>
            <a:ext cx="4014116" cy="3717145"/>
          </a:xfrm>
          <a:prstGeom prst="rect">
            <a:avLst/>
          </a:prstGeom>
          <a:noFill/>
          <a:ln>
            <a:noFill/>
          </a:ln>
        </p:spPr>
      </p:pic>
      <p:pic>
        <p:nvPicPr>
          <p:cNvPr id="3" name="Picture 2">
            <a:extLst>
              <a:ext uri="{FF2B5EF4-FFF2-40B4-BE49-F238E27FC236}">
                <a16:creationId xmlns:a16="http://schemas.microsoft.com/office/drawing/2014/main" id="{FF4567A8-8857-4813-013E-C31CD31EEEA6}"/>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8418" t="6363" r="10593" b="37118"/>
          <a:stretch/>
        </p:blipFill>
        <p:spPr bwMode="auto">
          <a:xfrm>
            <a:off x="4257560" y="2036635"/>
            <a:ext cx="3901019" cy="4153453"/>
          </a:xfrm>
          <a:prstGeom prst="rect">
            <a:avLst/>
          </a:prstGeom>
          <a:noFill/>
          <a:ln>
            <a:noFill/>
          </a:ln>
          <a:extLst>
            <a:ext uri="{53640926-AAD7-44D8-BBD7-CCE9431645EC}">
              <a14:shadowObscured xmlns:a14="http://schemas.microsoft.com/office/drawing/2010/main"/>
            </a:ext>
          </a:extLst>
        </p:spPr>
      </p:pic>
      <p:pic>
        <p:nvPicPr>
          <p:cNvPr id="4" name="Picture 3">
            <a:extLst>
              <a:ext uri="{FF2B5EF4-FFF2-40B4-BE49-F238E27FC236}">
                <a16:creationId xmlns:a16="http://schemas.microsoft.com/office/drawing/2014/main" id="{0D73C527-C1C5-CEAD-9818-0CC9505EA13B}"/>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7605"/>
          <a:stretch/>
        </p:blipFill>
        <p:spPr bwMode="auto">
          <a:xfrm>
            <a:off x="8297602" y="1723697"/>
            <a:ext cx="3782494" cy="4659348"/>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6299081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0C2BFDE-04A6-7135-3BB0-A60C037A903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496105" y="1983364"/>
            <a:ext cx="7199790" cy="3787122"/>
          </a:xfrm>
          <a:prstGeom prst="rect">
            <a:avLst/>
          </a:prstGeom>
          <a:noFill/>
        </p:spPr>
      </p:pic>
    </p:spTree>
    <p:extLst>
      <p:ext uri="{BB962C8B-B14F-4D97-AF65-F5344CB8AC3E}">
        <p14:creationId xmlns:p14="http://schemas.microsoft.com/office/powerpoint/2010/main" val="22985586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B3D8454-098D-BCA3-347F-575701F55917}"/>
              </a:ext>
            </a:extLst>
          </p:cNvPr>
          <p:cNvSpPr txBox="1"/>
          <p:nvPr/>
        </p:nvSpPr>
        <p:spPr>
          <a:xfrm>
            <a:off x="357327" y="192634"/>
            <a:ext cx="6130030" cy="846386"/>
          </a:xfrm>
          <a:prstGeom prst="rect">
            <a:avLst/>
          </a:prstGeom>
          <a:noFill/>
        </p:spPr>
        <p:txBody>
          <a:bodyPr wrap="square">
            <a:spAutoFit/>
          </a:bodyPr>
          <a:lstStyle/>
          <a:p>
            <a:r>
              <a:rPr lang="en-GB" sz="4900" dirty="0">
                <a:solidFill>
                  <a:schemeClr val="accent1">
                    <a:lumMod val="40000"/>
                    <a:lumOff val="60000"/>
                  </a:schemeClr>
                </a:solidFill>
                <a:latin typeface="Aharoni" panose="02010803020104030203" pitchFamily="2" charset="-79"/>
                <a:ea typeface="+mj-ea"/>
                <a:cs typeface="Aharoni" panose="02010803020104030203" pitchFamily="2" charset="-79"/>
              </a:rPr>
              <a:t>Control Code</a:t>
            </a:r>
            <a:endParaRPr lang="en-US" sz="4900" dirty="0">
              <a:solidFill>
                <a:schemeClr val="accent1">
                  <a:lumMod val="40000"/>
                  <a:lumOff val="60000"/>
                </a:schemeClr>
              </a:solidFill>
              <a:latin typeface="Aharoni" panose="02010803020104030203" pitchFamily="2" charset="-79"/>
              <a:ea typeface="+mj-ea"/>
              <a:cs typeface="Aharoni" panose="02010803020104030203" pitchFamily="2" charset="-79"/>
            </a:endParaRPr>
          </a:p>
        </p:txBody>
      </p:sp>
      <p:pic>
        <p:nvPicPr>
          <p:cNvPr id="4" name="Picture 3">
            <a:extLst>
              <a:ext uri="{FF2B5EF4-FFF2-40B4-BE49-F238E27FC236}">
                <a16:creationId xmlns:a16="http://schemas.microsoft.com/office/drawing/2014/main" id="{974349DF-FEBD-1ABD-C3E0-D84B4938F986}"/>
              </a:ext>
            </a:extLst>
          </p:cNvPr>
          <p:cNvPicPr>
            <a:picLocks noChangeAspect="1"/>
          </p:cNvPicPr>
          <p:nvPr/>
        </p:nvPicPr>
        <p:blipFill>
          <a:blip r:embed="rId2">
            <a:extLst>
              <a:ext uri="{BEBA8EAE-BF5A-486C-A8C5-ECC9F3942E4B}">
                <a14:imgProps xmlns:a14="http://schemas.microsoft.com/office/drawing/2010/main">
                  <a14:imgLayer r:embed="rId3">
                    <a14:imgEffect>
                      <a14:artisticPhotocopy/>
                    </a14:imgEffect>
                  </a14:imgLayer>
                </a14:imgProps>
              </a:ext>
            </a:extLst>
          </a:blip>
          <a:stretch>
            <a:fillRect/>
          </a:stretch>
        </p:blipFill>
        <p:spPr>
          <a:xfrm>
            <a:off x="2466424" y="1039020"/>
            <a:ext cx="7259151" cy="5795917"/>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p:spPr>
      </p:pic>
      <p:sp>
        <p:nvSpPr>
          <p:cNvPr id="6" name="TextBox 5">
            <a:extLst>
              <a:ext uri="{FF2B5EF4-FFF2-40B4-BE49-F238E27FC236}">
                <a16:creationId xmlns:a16="http://schemas.microsoft.com/office/drawing/2014/main" id="{3CA03376-657D-94D9-584F-661369BA36D1}"/>
              </a:ext>
            </a:extLst>
          </p:cNvPr>
          <p:cNvSpPr txBox="1"/>
          <p:nvPr/>
        </p:nvSpPr>
        <p:spPr>
          <a:xfrm>
            <a:off x="124287" y="1622606"/>
            <a:ext cx="9834239" cy="553998"/>
          </a:xfrm>
          <a:prstGeom prst="rect">
            <a:avLst/>
          </a:prstGeom>
          <a:noFill/>
        </p:spPr>
        <p:txBody>
          <a:bodyPr wrap="square">
            <a:spAutoFit/>
          </a:bodyPr>
          <a:lstStyle/>
          <a:p>
            <a:r>
              <a:rPr lang="en-GB" sz="3000" dirty="0">
                <a:solidFill>
                  <a:srgbClr val="0070C0"/>
                </a:solidFill>
                <a:effectLst/>
                <a:latin typeface="Calibri" panose="020F0502020204030204" pitchFamily="34" charset="0"/>
                <a:ea typeface="Calibri" panose="020F0502020204030204" pitchFamily="34" charset="0"/>
                <a:cs typeface="Arial" panose="020B0604020202020204" pitchFamily="34" charset="0"/>
              </a:rPr>
              <a:t>Flowchart</a:t>
            </a:r>
            <a:endParaRPr lang="en-US" sz="3000" dirty="0"/>
          </a:p>
        </p:txBody>
      </p:sp>
    </p:spTree>
    <p:extLst>
      <p:ext uri="{BB962C8B-B14F-4D97-AF65-F5344CB8AC3E}">
        <p14:creationId xmlns:p14="http://schemas.microsoft.com/office/powerpoint/2010/main" val="22726361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ACD1219-3503-DD0D-44E9-5079CB3C60B9}"/>
              </a:ext>
            </a:extLst>
          </p:cNvPr>
          <p:cNvSpPr txBox="1"/>
          <p:nvPr/>
        </p:nvSpPr>
        <p:spPr>
          <a:xfrm>
            <a:off x="310718" y="195308"/>
            <a:ext cx="8431567" cy="861774"/>
          </a:xfrm>
          <a:prstGeom prst="rect">
            <a:avLst/>
          </a:prstGeom>
          <a:noFill/>
        </p:spPr>
        <p:txBody>
          <a:bodyPr wrap="square">
            <a:spAutoFit/>
          </a:bodyPr>
          <a:lstStyle/>
          <a:p>
            <a:pPr marL="0" marR="0" algn="just">
              <a:spcBef>
                <a:spcPts val="0"/>
              </a:spcBef>
              <a:spcAft>
                <a:spcPts val="800"/>
              </a:spcAft>
            </a:pPr>
            <a:r>
              <a:rPr lang="en-GB" sz="5000" dirty="0">
                <a:solidFill>
                  <a:schemeClr val="accent1">
                    <a:lumMod val="40000"/>
                    <a:lumOff val="60000"/>
                  </a:schemeClr>
                </a:solidFill>
                <a:latin typeface="Aharoni" panose="02010803020104030203" pitchFamily="2" charset="-79"/>
                <a:ea typeface="+mj-ea"/>
                <a:cs typeface="Aharoni" panose="02010803020104030203" pitchFamily="2" charset="-79"/>
              </a:rPr>
              <a:t>Conclusion</a:t>
            </a:r>
            <a:endParaRPr lang="en-US" sz="5000" dirty="0">
              <a:solidFill>
                <a:schemeClr val="accent1">
                  <a:lumMod val="40000"/>
                  <a:lumOff val="60000"/>
                </a:schemeClr>
              </a:solidFill>
              <a:latin typeface="Aharoni" panose="02010803020104030203" pitchFamily="2" charset="-79"/>
              <a:ea typeface="+mj-ea"/>
              <a:cs typeface="Aharoni" panose="02010803020104030203" pitchFamily="2" charset="-79"/>
            </a:endParaRPr>
          </a:p>
        </p:txBody>
      </p:sp>
      <p:sp>
        <p:nvSpPr>
          <p:cNvPr id="5" name="TextBox 4">
            <a:extLst>
              <a:ext uri="{FF2B5EF4-FFF2-40B4-BE49-F238E27FC236}">
                <a16:creationId xmlns:a16="http://schemas.microsoft.com/office/drawing/2014/main" id="{EFFB1ABA-363C-5777-A66A-78B447E721B9}"/>
              </a:ext>
            </a:extLst>
          </p:cNvPr>
          <p:cNvSpPr txBox="1"/>
          <p:nvPr/>
        </p:nvSpPr>
        <p:spPr>
          <a:xfrm>
            <a:off x="310718" y="1757779"/>
            <a:ext cx="11638626" cy="4278094"/>
          </a:xfrm>
          <a:prstGeom prst="rect">
            <a:avLst/>
          </a:prstGeom>
          <a:noFill/>
        </p:spPr>
        <p:txBody>
          <a:bodyPr wrap="square">
            <a:spAutoFit/>
          </a:bodyPr>
          <a:lstStyle/>
          <a:p>
            <a:r>
              <a:rPr lang="en-GB" sz="340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Arial" panose="020B0604020202020204" pitchFamily="34" charset="0"/>
              </a:rPr>
              <a:t>I am pleased to say that we have successfully designed a powerful </a:t>
            </a:r>
            <a:r>
              <a:rPr lang="en-GB" sz="3400" dirty="0" err="1">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Arial" panose="020B0604020202020204" pitchFamily="34" charset="0"/>
              </a:rPr>
              <a:t>sumobot</a:t>
            </a:r>
            <a:r>
              <a:rPr lang="en-GB" sz="340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Arial" panose="020B0604020202020204" pitchFamily="34" charset="0"/>
              </a:rPr>
              <a:t> which is fast in motion and attacking, as well as not easily detected by its dim colour.</a:t>
            </a:r>
          </a:p>
          <a:p>
            <a:r>
              <a:rPr lang="en-GB" sz="340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Arial" panose="020B0604020202020204" pitchFamily="34" charset="0"/>
              </a:rPr>
              <a:t>Everything went according to our plan, however some of the tasks have consumed longer durations than the estimated. Gladly, I would like to say that the robot is ready and qualified to compete in this competition as it follows all of the competition’s constraints</a:t>
            </a:r>
            <a:endParaRPr lang="en-US" sz="3400"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41651447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44CB56-4DDD-940E-0AEB-9D0C73975D6A}"/>
              </a:ext>
            </a:extLst>
          </p:cNvPr>
          <p:cNvSpPr>
            <a:spLocks noGrp="1"/>
          </p:cNvSpPr>
          <p:nvPr>
            <p:ph type="title"/>
          </p:nvPr>
        </p:nvSpPr>
        <p:spPr>
          <a:xfrm>
            <a:off x="609600" y="731836"/>
            <a:ext cx="10972800" cy="784904"/>
          </a:xfrm>
        </p:spPr>
        <p:txBody>
          <a:bodyPr>
            <a:normAutofit fontScale="90000"/>
          </a:bodyPr>
          <a:lstStyle/>
          <a:p>
            <a:pPr algn="l"/>
            <a:r>
              <a:rPr lang="en-GB" sz="6000" dirty="0">
                <a:solidFill>
                  <a:schemeClr val="accent1">
                    <a:lumMod val="40000"/>
                    <a:lumOff val="60000"/>
                  </a:schemeClr>
                </a:solidFill>
                <a:latin typeface="Aharoni" panose="02010803020104030203" pitchFamily="2" charset="-79"/>
                <a:ea typeface="+mj-ea"/>
                <a:cs typeface="Aharoni" panose="02010803020104030203" pitchFamily="2" charset="-79"/>
              </a:rPr>
              <a:t>Cost Analysis</a:t>
            </a:r>
            <a:br>
              <a:rPr lang="en-US" sz="6000" dirty="0">
                <a:solidFill>
                  <a:schemeClr val="accent1">
                    <a:lumMod val="40000"/>
                    <a:lumOff val="60000"/>
                  </a:schemeClr>
                </a:solidFill>
                <a:latin typeface="Aharoni" panose="02010803020104030203" pitchFamily="2" charset="-79"/>
                <a:ea typeface="+mj-ea"/>
                <a:cs typeface="Aharoni" panose="02010803020104030203" pitchFamily="2" charset="-79"/>
              </a:rPr>
            </a:br>
            <a:endParaRPr lang="en-GB" dirty="0"/>
          </a:p>
        </p:txBody>
      </p:sp>
      <p:sp>
        <p:nvSpPr>
          <p:cNvPr id="3" name="Content Placeholder 2">
            <a:extLst>
              <a:ext uri="{FF2B5EF4-FFF2-40B4-BE49-F238E27FC236}">
                <a16:creationId xmlns:a16="http://schemas.microsoft.com/office/drawing/2014/main" id="{E517C120-FF17-1DD8-E179-DF7CDB2E84F6}"/>
              </a:ext>
            </a:extLst>
          </p:cNvPr>
          <p:cNvSpPr>
            <a:spLocks noGrp="1"/>
          </p:cNvSpPr>
          <p:nvPr>
            <p:ph sz="half" idx="1"/>
          </p:nvPr>
        </p:nvSpPr>
        <p:spPr>
          <a:xfrm>
            <a:off x="609600" y="1603831"/>
            <a:ext cx="5384800" cy="4522333"/>
          </a:xfrm>
        </p:spPr>
        <p:txBody>
          <a:bodyPr>
            <a:normAutofit fontScale="92500"/>
          </a:bodyPr>
          <a:lstStyle/>
          <a:p>
            <a:r>
              <a:rPr lang="en-GB" sz="1800" b="0" i="0" u="none" strike="noStrike" baseline="0" dirty="0">
                <a:solidFill>
                  <a:srgbClr val="000000"/>
                </a:solidFill>
                <a:latin typeface="Times New Roman" panose="02020603050405020304" pitchFamily="18" charset="0"/>
              </a:rPr>
              <a:t>Robot’s body (wood + stainless steel slider): 300 LE </a:t>
            </a:r>
          </a:p>
          <a:p>
            <a:r>
              <a:rPr lang="en-GB" sz="1800" b="0" i="0" u="none" strike="noStrike" baseline="0" dirty="0">
                <a:solidFill>
                  <a:srgbClr val="000000"/>
                </a:solidFill>
                <a:latin typeface="Times New Roman" panose="02020603050405020304" pitchFamily="18" charset="0"/>
              </a:rPr>
              <a:t>Motor (from Makers): 250 LE </a:t>
            </a:r>
          </a:p>
          <a:p>
            <a:r>
              <a:rPr lang="en-GB" sz="1800" b="0" i="0" u="none" strike="noStrike" baseline="0" dirty="0">
                <a:solidFill>
                  <a:srgbClr val="000000"/>
                </a:solidFill>
                <a:latin typeface="Times New Roman" panose="02020603050405020304" pitchFamily="18" charset="0"/>
              </a:rPr>
              <a:t>Motor (from Amazon): 350 LE </a:t>
            </a:r>
          </a:p>
          <a:p>
            <a:r>
              <a:rPr lang="fr-FR" sz="1800" b="0" i="0" u="none" strike="noStrike" baseline="0" dirty="0">
                <a:solidFill>
                  <a:srgbClr val="000000"/>
                </a:solidFill>
                <a:latin typeface="Times New Roman" panose="02020603050405020304" pitchFamily="18" charset="0"/>
              </a:rPr>
              <a:t>2 x IR </a:t>
            </a:r>
            <a:r>
              <a:rPr lang="fr-FR" sz="1800" b="0" i="0" u="none" strike="noStrike" baseline="0" dirty="0" err="1">
                <a:solidFill>
                  <a:srgbClr val="000000"/>
                </a:solidFill>
                <a:latin typeface="Times New Roman" panose="02020603050405020304" pitchFamily="18" charset="0"/>
              </a:rPr>
              <a:t>sensors</a:t>
            </a:r>
            <a:r>
              <a:rPr lang="fr-FR" sz="1800" b="0" i="0" u="none" strike="noStrike" baseline="0" dirty="0">
                <a:solidFill>
                  <a:srgbClr val="000000"/>
                </a:solidFill>
                <a:latin typeface="Times New Roman" panose="02020603050405020304" pitchFamily="18" charset="0"/>
              </a:rPr>
              <a:t>: 2 x 35 = 70 LE </a:t>
            </a:r>
          </a:p>
          <a:p>
            <a:r>
              <a:rPr lang="fr-FR" sz="1800" b="0" i="0" u="none" strike="noStrike" baseline="0" dirty="0">
                <a:solidFill>
                  <a:srgbClr val="000000"/>
                </a:solidFill>
                <a:latin typeface="Times New Roman" panose="02020603050405020304" pitchFamily="18" charset="0"/>
              </a:rPr>
              <a:t>4 x lithium-ion batteries: 4 x 50 = 200 LE </a:t>
            </a:r>
          </a:p>
          <a:p>
            <a:r>
              <a:rPr lang="en-GB" sz="1800" b="0" i="0" u="none" strike="noStrike" baseline="0" dirty="0">
                <a:solidFill>
                  <a:srgbClr val="000000"/>
                </a:solidFill>
                <a:latin typeface="Times New Roman" panose="02020603050405020304" pitchFamily="18" charset="0"/>
              </a:rPr>
              <a:t>4 cell battery holder: 20 LE </a:t>
            </a:r>
          </a:p>
          <a:p>
            <a:r>
              <a:rPr lang="en-GB" sz="1800" b="0" i="0" u="none" strike="noStrike" baseline="0" dirty="0">
                <a:solidFill>
                  <a:srgbClr val="000000"/>
                </a:solidFill>
                <a:latin typeface="Times New Roman" panose="02020603050405020304" pitchFamily="18" charset="0"/>
              </a:rPr>
              <a:t>PCB board fibreglass (10x10cm) = 30 LE </a:t>
            </a:r>
          </a:p>
          <a:p>
            <a:r>
              <a:rPr lang="en-GB" sz="1800" b="0" i="0" u="none" strike="noStrike" baseline="0" dirty="0">
                <a:solidFill>
                  <a:srgbClr val="000000"/>
                </a:solidFill>
                <a:latin typeface="Times New Roman" panose="02020603050405020304" pitchFamily="18" charset="0"/>
              </a:rPr>
              <a:t>L298N motor driver IC: 35 LE </a:t>
            </a:r>
          </a:p>
          <a:p>
            <a:r>
              <a:rPr lang="en-GB" sz="1800" b="0" i="0" u="none" strike="noStrike" baseline="0" dirty="0">
                <a:solidFill>
                  <a:srgbClr val="000000"/>
                </a:solidFill>
                <a:latin typeface="Times New Roman" panose="02020603050405020304" pitchFamily="18" charset="0"/>
              </a:rPr>
              <a:t>7805 voltage regulator: 4 LE </a:t>
            </a:r>
          </a:p>
          <a:p>
            <a:r>
              <a:rPr lang="en-GB" sz="1800" b="0" i="0" u="none" strike="noStrike" baseline="0" dirty="0">
                <a:solidFill>
                  <a:srgbClr val="000000"/>
                </a:solidFill>
                <a:latin typeface="Times New Roman" panose="02020603050405020304" pitchFamily="18" charset="0"/>
              </a:rPr>
              <a:t>7809 voltage regulator: 4 LE </a:t>
            </a:r>
          </a:p>
          <a:p>
            <a:r>
              <a:rPr lang="en-GB" sz="1800" b="0" i="0" u="none" strike="noStrike" baseline="0" dirty="0">
                <a:solidFill>
                  <a:srgbClr val="000000"/>
                </a:solidFill>
                <a:latin typeface="Times New Roman" panose="02020603050405020304" pitchFamily="18" charset="0"/>
              </a:rPr>
              <a:t>Glossy paper: 4 LE </a:t>
            </a:r>
          </a:p>
          <a:p>
            <a:r>
              <a:rPr lang="en-GB" sz="1800" b="0" i="0" u="none" strike="noStrike" baseline="0" dirty="0">
                <a:solidFill>
                  <a:srgbClr val="000000"/>
                </a:solidFill>
                <a:latin typeface="Times New Roman" panose="02020603050405020304" pitchFamily="18" charset="0"/>
              </a:rPr>
              <a:t>Etching acid solution (Ferric chloride): 30 LE </a:t>
            </a:r>
          </a:p>
          <a:p>
            <a:r>
              <a:rPr lang="en-GB" sz="1800" b="0" i="0" u="none" strike="noStrike" baseline="0" dirty="0">
                <a:solidFill>
                  <a:srgbClr val="000000"/>
                </a:solidFill>
                <a:latin typeface="Times New Roman" panose="02020603050405020304" pitchFamily="18" charset="0"/>
              </a:rPr>
              <a:t>Pin female headers 40 pin (for Arduino nano): 6 LE </a:t>
            </a:r>
          </a:p>
          <a:p>
            <a:r>
              <a:rPr lang="en-GB" sz="1800" b="0" i="0" u="none" strike="noStrike" baseline="0" dirty="0">
                <a:solidFill>
                  <a:srgbClr val="000000"/>
                </a:solidFill>
                <a:latin typeface="Times New Roman" panose="02020603050405020304" pitchFamily="18" charset="0"/>
              </a:rPr>
              <a:t>7 x Flat cable connector 4 Pin Male: 7 x 2.5 = 19.5 LE </a:t>
            </a:r>
            <a:endParaRPr lang="en-GB" sz="3600" dirty="0"/>
          </a:p>
        </p:txBody>
      </p:sp>
      <p:sp>
        <p:nvSpPr>
          <p:cNvPr id="4" name="Content Placeholder 3">
            <a:extLst>
              <a:ext uri="{FF2B5EF4-FFF2-40B4-BE49-F238E27FC236}">
                <a16:creationId xmlns:a16="http://schemas.microsoft.com/office/drawing/2014/main" id="{276E430A-797C-1070-DC7E-873F883B8A36}"/>
              </a:ext>
            </a:extLst>
          </p:cNvPr>
          <p:cNvSpPr>
            <a:spLocks noGrp="1"/>
          </p:cNvSpPr>
          <p:nvPr>
            <p:ph sz="half" idx="2"/>
          </p:nvPr>
        </p:nvSpPr>
        <p:spPr>
          <a:xfrm>
            <a:off x="6096000" y="1596576"/>
            <a:ext cx="5573486" cy="4525963"/>
          </a:xfrm>
        </p:spPr>
        <p:txBody>
          <a:bodyPr>
            <a:normAutofit fontScale="92500"/>
          </a:bodyPr>
          <a:lstStyle/>
          <a:p>
            <a:r>
              <a:rPr lang="it-IT" sz="1800" b="0" i="0" u="none" strike="noStrike" baseline="0" dirty="0">
                <a:solidFill>
                  <a:srgbClr val="000000"/>
                </a:solidFill>
                <a:latin typeface="Times New Roman" panose="02020603050405020304" pitchFamily="18" charset="0"/>
              </a:rPr>
              <a:t>3 x Terminal 2 pin: 3 x 2.5 = 7.5 LE </a:t>
            </a:r>
          </a:p>
          <a:p>
            <a:r>
              <a:rPr lang="fr-FR" sz="1800" b="0" i="0" u="none" strike="noStrike" baseline="0" dirty="0">
                <a:solidFill>
                  <a:srgbClr val="000000"/>
                </a:solidFill>
                <a:latin typeface="Times New Roman" panose="02020603050405020304" pitchFamily="18" charset="0"/>
              </a:rPr>
              <a:t>10 x Data </a:t>
            </a:r>
            <a:r>
              <a:rPr lang="fr-FR" sz="1800" b="0" i="0" u="none" strike="noStrike" baseline="0" dirty="0" err="1">
                <a:solidFill>
                  <a:srgbClr val="000000"/>
                </a:solidFill>
                <a:latin typeface="Times New Roman" panose="02020603050405020304" pitchFamily="18" charset="0"/>
              </a:rPr>
              <a:t>cable</a:t>
            </a:r>
            <a:r>
              <a:rPr lang="fr-FR" sz="1800" b="0" i="0" u="none" strike="noStrike" baseline="0" dirty="0">
                <a:solidFill>
                  <a:srgbClr val="000000"/>
                </a:solidFill>
                <a:latin typeface="Times New Roman" panose="02020603050405020304" pitchFamily="18" charset="0"/>
              </a:rPr>
              <a:t> JST 4 pins: 10 x 6 = 60 LE </a:t>
            </a:r>
          </a:p>
          <a:p>
            <a:r>
              <a:rPr lang="en-GB" sz="1800" b="0" i="0" u="none" strike="noStrike" baseline="0" dirty="0">
                <a:solidFill>
                  <a:srgbClr val="000000"/>
                </a:solidFill>
                <a:latin typeface="Times New Roman" panose="02020603050405020304" pitchFamily="18" charset="0"/>
              </a:rPr>
              <a:t>Expenses for using drillers and soldering tools for PCB fabrication: 100 LE </a:t>
            </a:r>
          </a:p>
          <a:p>
            <a:r>
              <a:rPr lang="it-IT" sz="1800" b="0" i="0" u="none" strike="noStrike" baseline="0" dirty="0">
                <a:solidFill>
                  <a:srgbClr val="000000"/>
                </a:solidFill>
                <a:latin typeface="Times New Roman" panose="02020603050405020304" pitchFamily="18" charset="0"/>
              </a:rPr>
              <a:t>Arduino nano: 200 LE </a:t>
            </a:r>
            <a:r>
              <a:rPr lang="it-IT" sz="1800" b="1" i="0" u="none" strike="noStrike" baseline="0" dirty="0">
                <a:solidFill>
                  <a:srgbClr val="FF0000"/>
                </a:solidFill>
                <a:latin typeface="Times New Roman" panose="02020603050405020304" pitchFamily="18" charset="0"/>
              </a:rPr>
              <a:t>(Borrowed) </a:t>
            </a:r>
            <a:endParaRPr lang="it-IT" sz="1800" b="0" i="0" u="none" strike="noStrike" baseline="0" dirty="0">
              <a:solidFill>
                <a:srgbClr val="FF0000"/>
              </a:solidFill>
              <a:latin typeface="Times New Roman" panose="02020603050405020304" pitchFamily="18" charset="0"/>
            </a:endParaRPr>
          </a:p>
          <a:p>
            <a:r>
              <a:rPr lang="en-GB" sz="1800" b="0" i="0" u="none" strike="noStrike" baseline="0" dirty="0">
                <a:solidFill>
                  <a:srgbClr val="000000"/>
                </a:solidFill>
                <a:latin typeface="Times New Roman" panose="02020603050405020304" pitchFamily="18" charset="0"/>
              </a:rPr>
              <a:t>2 x TCRT-5000 IR sensors: 2 x 35 = 70 LE </a:t>
            </a:r>
            <a:r>
              <a:rPr lang="en-GB" sz="1800" b="1" i="0" u="none" strike="noStrike" baseline="0" dirty="0">
                <a:solidFill>
                  <a:srgbClr val="FF0000"/>
                </a:solidFill>
                <a:latin typeface="Times New Roman" panose="02020603050405020304" pitchFamily="18" charset="0"/>
              </a:rPr>
              <a:t>(Borrowed) </a:t>
            </a:r>
            <a:endParaRPr lang="en-GB" sz="1800" b="0" i="0" u="none" strike="noStrike" baseline="0" dirty="0">
              <a:solidFill>
                <a:srgbClr val="FF0000"/>
              </a:solidFill>
              <a:latin typeface="Times New Roman" panose="02020603050405020304" pitchFamily="18" charset="0"/>
            </a:endParaRPr>
          </a:p>
          <a:p>
            <a:r>
              <a:rPr lang="en-GB" sz="1800" b="0" i="0" u="none" strike="noStrike" baseline="0" dirty="0">
                <a:solidFill>
                  <a:srgbClr val="000000"/>
                </a:solidFill>
                <a:latin typeface="Times New Roman" panose="02020603050405020304" pitchFamily="18" charset="0"/>
              </a:rPr>
              <a:t>2 x Wheels: 2 x 200 = 400 LE </a:t>
            </a:r>
            <a:r>
              <a:rPr lang="en-GB" sz="1800" b="1" i="0" u="none" strike="noStrike" baseline="0" dirty="0">
                <a:solidFill>
                  <a:srgbClr val="FF0000"/>
                </a:solidFill>
                <a:latin typeface="Times New Roman" panose="02020603050405020304" pitchFamily="18" charset="0"/>
              </a:rPr>
              <a:t>(Borrowed) </a:t>
            </a:r>
            <a:endParaRPr lang="en-GB" sz="1800" b="0" i="0" u="none" strike="noStrike" baseline="0" dirty="0">
              <a:solidFill>
                <a:srgbClr val="FF0000"/>
              </a:solidFill>
              <a:latin typeface="Times New Roman" panose="02020603050405020304" pitchFamily="18" charset="0"/>
            </a:endParaRPr>
          </a:p>
          <a:p>
            <a:r>
              <a:rPr lang="en-GB" sz="1800" b="0" i="0" u="none" strike="noStrike" baseline="0" dirty="0">
                <a:solidFill>
                  <a:srgbClr val="000000"/>
                </a:solidFill>
                <a:latin typeface="Times New Roman" panose="02020603050405020304" pitchFamily="18" charset="0"/>
              </a:rPr>
              <a:t>2 x Ultrasonic sensors: 2 x 45 = 90 LE </a:t>
            </a:r>
            <a:r>
              <a:rPr lang="en-GB" sz="1800" b="1" i="0" u="none" strike="noStrike" baseline="0" dirty="0">
                <a:solidFill>
                  <a:srgbClr val="FF0000"/>
                </a:solidFill>
                <a:latin typeface="Times New Roman" panose="02020603050405020304" pitchFamily="18" charset="0"/>
              </a:rPr>
              <a:t>(Borrowed) </a:t>
            </a:r>
            <a:endParaRPr lang="en-GB" sz="1800" b="0" i="0" u="none" strike="noStrike" baseline="0" dirty="0">
              <a:solidFill>
                <a:srgbClr val="FF0000"/>
              </a:solidFill>
              <a:latin typeface="Times New Roman" panose="02020603050405020304" pitchFamily="18" charset="0"/>
            </a:endParaRPr>
          </a:p>
          <a:p>
            <a:r>
              <a:rPr lang="en-GB" sz="1800" b="1" i="0" u="sng" strike="noStrike" baseline="0" dirty="0">
                <a:solidFill>
                  <a:srgbClr val="000000"/>
                </a:solidFill>
                <a:latin typeface="Times New Roman" panose="02020603050405020304" pitchFamily="18" charset="0"/>
              </a:rPr>
              <a:t>Total cost (paid + borrowed) </a:t>
            </a:r>
            <a:r>
              <a:rPr lang="en-GB" sz="1800" b="1" i="0" u="none" strike="noStrike" baseline="0" dirty="0">
                <a:solidFill>
                  <a:srgbClr val="000000"/>
                </a:solidFill>
                <a:latin typeface="Times New Roman" panose="02020603050405020304" pitchFamily="18" charset="0"/>
              </a:rPr>
              <a:t>= 2,250 LE </a:t>
            </a:r>
            <a:endParaRPr lang="en-GB" dirty="0"/>
          </a:p>
        </p:txBody>
      </p:sp>
    </p:spTree>
    <p:extLst>
      <p:ext uri="{BB962C8B-B14F-4D97-AF65-F5344CB8AC3E}">
        <p14:creationId xmlns:p14="http://schemas.microsoft.com/office/powerpoint/2010/main" val="36724183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108F8E-C320-ECEE-631C-052BEE58160A}"/>
              </a:ext>
            </a:extLst>
          </p:cNvPr>
          <p:cNvSpPr>
            <a:spLocks noGrp="1"/>
          </p:cNvSpPr>
          <p:nvPr>
            <p:ph type="title"/>
          </p:nvPr>
        </p:nvSpPr>
        <p:spPr/>
        <p:txBody>
          <a:bodyPr>
            <a:normAutofit fontScale="90000"/>
          </a:bodyPr>
          <a:lstStyle/>
          <a:p>
            <a:r>
              <a:rPr lang="en-US" sz="6600" b="1" dirty="0">
                <a:solidFill>
                  <a:schemeClr val="accent1">
                    <a:lumMod val="40000"/>
                    <a:lumOff val="60000"/>
                  </a:schemeClr>
                </a:solidFill>
                <a:latin typeface="Arial Black" panose="020B0A04020102020204" pitchFamily="34" charset="0"/>
                <a:cs typeface="Aharoni" panose="02010803020104030203" pitchFamily="2" charset="-79"/>
              </a:rPr>
              <a:t>SUBTITELS</a:t>
            </a:r>
            <a:r>
              <a:rPr lang="en-US" dirty="0"/>
              <a:t> </a:t>
            </a:r>
          </a:p>
        </p:txBody>
      </p:sp>
      <p:sp>
        <p:nvSpPr>
          <p:cNvPr id="3" name="Content Placeholder 2">
            <a:extLst>
              <a:ext uri="{FF2B5EF4-FFF2-40B4-BE49-F238E27FC236}">
                <a16:creationId xmlns:a16="http://schemas.microsoft.com/office/drawing/2014/main" id="{C16FA474-11D7-17E5-8C31-9194105196B1}"/>
              </a:ext>
            </a:extLst>
          </p:cNvPr>
          <p:cNvSpPr>
            <a:spLocks noGrp="1"/>
          </p:cNvSpPr>
          <p:nvPr>
            <p:ph idx="1"/>
          </p:nvPr>
        </p:nvSpPr>
        <p:spPr/>
        <p:txBody>
          <a:bodyPr>
            <a:normAutofit fontScale="85000" lnSpcReduction="20000"/>
          </a:bodyPr>
          <a:lstStyle/>
          <a:p>
            <a:pPr>
              <a:lnSpc>
                <a:spcPct val="150000"/>
              </a:lnSpc>
            </a:pPr>
            <a:r>
              <a:rPr lang="en-US" sz="4000" dirty="0">
                <a:solidFill>
                  <a:schemeClr val="tx2">
                    <a:lumMod val="40000"/>
                    <a:lumOff val="60000"/>
                  </a:schemeClr>
                </a:solidFill>
                <a:latin typeface="Aharoni" panose="02010803020104030203" pitchFamily="2" charset="-79"/>
                <a:ea typeface="+mj-ea"/>
                <a:cs typeface="Aharoni" panose="02010803020104030203" pitchFamily="2" charset="-79"/>
              </a:rPr>
              <a:t>Literature review</a:t>
            </a:r>
          </a:p>
          <a:p>
            <a:pPr>
              <a:lnSpc>
                <a:spcPct val="150000"/>
              </a:lnSpc>
            </a:pPr>
            <a:r>
              <a:rPr lang="en-US" sz="4000" dirty="0">
                <a:solidFill>
                  <a:schemeClr val="tx2">
                    <a:lumMod val="40000"/>
                    <a:lumOff val="60000"/>
                  </a:schemeClr>
                </a:solidFill>
                <a:latin typeface="Aharoni" panose="02010803020104030203" pitchFamily="2" charset="-79"/>
                <a:ea typeface="+mj-ea"/>
                <a:cs typeface="Aharoni" panose="02010803020104030203" pitchFamily="2" charset="-79"/>
              </a:rPr>
              <a:t>Mechanical design</a:t>
            </a:r>
          </a:p>
          <a:p>
            <a:pPr>
              <a:lnSpc>
                <a:spcPct val="150000"/>
              </a:lnSpc>
            </a:pPr>
            <a:r>
              <a:rPr lang="en-US" sz="4000" dirty="0">
                <a:solidFill>
                  <a:schemeClr val="tx2">
                    <a:lumMod val="40000"/>
                    <a:lumOff val="60000"/>
                  </a:schemeClr>
                </a:solidFill>
                <a:latin typeface="Aharoni" panose="02010803020104030203" pitchFamily="2" charset="-79"/>
                <a:ea typeface="+mj-ea"/>
                <a:cs typeface="Aharoni" panose="02010803020104030203" pitchFamily="2" charset="-79"/>
              </a:rPr>
              <a:t>Electrical design</a:t>
            </a:r>
          </a:p>
          <a:p>
            <a:pPr>
              <a:lnSpc>
                <a:spcPct val="150000"/>
              </a:lnSpc>
            </a:pPr>
            <a:r>
              <a:rPr lang="en-US" sz="4000" dirty="0">
                <a:solidFill>
                  <a:schemeClr val="tx2">
                    <a:lumMod val="40000"/>
                    <a:lumOff val="60000"/>
                  </a:schemeClr>
                </a:solidFill>
                <a:latin typeface="Aharoni" panose="02010803020104030203" pitchFamily="2" charset="-79"/>
                <a:ea typeface="+mj-ea"/>
                <a:cs typeface="Aharoni" panose="02010803020104030203" pitchFamily="2" charset="-79"/>
              </a:rPr>
              <a:t>Control code</a:t>
            </a:r>
          </a:p>
          <a:p>
            <a:pPr>
              <a:lnSpc>
                <a:spcPct val="150000"/>
              </a:lnSpc>
            </a:pPr>
            <a:r>
              <a:rPr lang="en-US" sz="4000" dirty="0">
                <a:solidFill>
                  <a:schemeClr val="tx2">
                    <a:lumMod val="40000"/>
                    <a:lumOff val="60000"/>
                  </a:schemeClr>
                </a:solidFill>
                <a:latin typeface="Aharoni" panose="02010803020104030203" pitchFamily="2" charset="-79"/>
                <a:ea typeface="+mj-ea"/>
                <a:cs typeface="Aharoni" panose="02010803020104030203" pitchFamily="2" charset="-79"/>
              </a:rPr>
              <a:t>Conclusion </a:t>
            </a:r>
          </a:p>
          <a:p>
            <a:pPr>
              <a:lnSpc>
                <a:spcPct val="150000"/>
              </a:lnSpc>
            </a:pPr>
            <a:r>
              <a:rPr lang="en-US" sz="4000" dirty="0">
                <a:solidFill>
                  <a:schemeClr val="tx2">
                    <a:lumMod val="40000"/>
                    <a:lumOff val="60000"/>
                  </a:schemeClr>
                </a:solidFill>
                <a:latin typeface="Aharoni" panose="02010803020104030203" pitchFamily="2" charset="-79"/>
                <a:ea typeface="+mj-ea"/>
                <a:cs typeface="Aharoni" panose="02010803020104030203" pitchFamily="2" charset="-79"/>
              </a:rPr>
              <a:t>Cost </a:t>
            </a:r>
          </a:p>
          <a:p>
            <a:endParaRPr lang="en-US" dirty="0">
              <a:solidFill>
                <a:schemeClr val="accent1">
                  <a:lumMod val="40000"/>
                  <a:lumOff val="60000"/>
                </a:schemeClr>
              </a:solidFill>
            </a:endParaRPr>
          </a:p>
        </p:txBody>
      </p:sp>
    </p:spTree>
    <p:extLst>
      <p:ext uri="{BB962C8B-B14F-4D97-AF65-F5344CB8AC3E}">
        <p14:creationId xmlns:p14="http://schemas.microsoft.com/office/powerpoint/2010/main" val="2088274160"/>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ECF3DDA-7FCF-CD79-6B0D-ABECCDE85F50}"/>
              </a:ext>
            </a:extLst>
          </p:cNvPr>
          <p:cNvSpPr>
            <a:spLocks noGrp="1"/>
          </p:cNvSpPr>
          <p:nvPr>
            <p:ph type="title"/>
          </p:nvPr>
        </p:nvSpPr>
        <p:spPr/>
        <p:txBody>
          <a:bodyPr/>
          <a:lstStyle/>
          <a:p>
            <a:pPr algn="l"/>
            <a:r>
              <a:rPr lang="en-US" dirty="0">
                <a:solidFill>
                  <a:schemeClr val="accent1">
                    <a:lumMod val="40000"/>
                    <a:lumOff val="60000"/>
                  </a:schemeClr>
                </a:solidFill>
                <a:latin typeface="Aharoni" panose="02010803020104030203" pitchFamily="2" charset="-79"/>
                <a:cs typeface="Aharoni" panose="02010803020104030203" pitchFamily="2" charset="-79"/>
              </a:rPr>
              <a:t>introduction</a:t>
            </a:r>
          </a:p>
        </p:txBody>
      </p:sp>
      <p:sp>
        <p:nvSpPr>
          <p:cNvPr id="6" name="TextBox 5">
            <a:extLst>
              <a:ext uri="{FF2B5EF4-FFF2-40B4-BE49-F238E27FC236}">
                <a16:creationId xmlns:a16="http://schemas.microsoft.com/office/drawing/2014/main" id="{366EDC09-0DE0-EADF-C166-CCC637F82A44}"/>
              </a:ext>
            </a:extLst>
          </p:cNvPr>
          <p:cNvSpPr txBox="1"/>
          <p:nvPr/>
        </p:nvSpPr>
        <p:spPr>
          <a:xfrm>
            <a:off x="355107" y="2024108"/>
            <a:ext cx="8620217" cy="2862322"/>
          </a:xfrm>
          <a:prstGeom prst="rect">
            <a:avLst/>
          </a:prstGeom>
          <a:noFill/>
        </p:spPr>
        <p:txBody>
          <a:bodyPr wrap="square">
            <a:spAutoFit/>
          </a:bodyPr>
          <a:lstStyle/>
          <a:p>
            <a:r>
              <a:rPr lang="en-US" sz="3600" spc="0" dirty="0">
                <a:ln>
                  <a:noFill/>
                </a:ln>
                <a:solidFill>
                  <a:srgbClr val="000000"/>
                </a:solidFill>
                <a:effectLst>
                  <a:glow>
                    <a:srgbClr val="000000"/>
                  </a:glow>
                  <a:outerShdw blurRad="38100" dist="38100" dir="2700000" algn="tl">
                    <a:srgbClr val="000000">
                      <a:alpha val="43137"/>
                    </a:srgbClr>
                  </a:outerShdw>
                  <a:reflection blurRad="6350" stA="53000" endA="300" endPos="35500" dir="5400000" sy="-90000" algn="bl"/>
                </a:effectLst>
                <a:latin typeface="Times New Roman" panose="02020603050405020304" pitchFamily="18" charset="0"/>
                <a:ea typeface="Calibri" panose="020F0502020204030204" pitchFamily="34" charset="0"/>
                <a:cs typeface="Arial" panose="020B0604020202020204" pitchFamily="34" charset="0"/>
              </a:rPr>
              <a:t>The purpose of this project is to make the participants able to participate in </a:t>
            </a:r>
            <a:r>
              <a:rPr lang="en-US" sz="3600" spc="0" dirty="0" err="1">
                <a:ln>
                  <a:noFill/>
                </a:ln>
                <a:solidFill>
                  <a:srgbClr val="000000"/>
                </a:solidFill>
                <a:effectLst>
                  <a:glow>
                    <a:srgbClr val="000000"/>
                  </a:glow>
                  <a:outerShdw blurRad="38100" dist="38100" dir="2700000" algn="tl">
                    <a:srgbClr val="000000">
                      <a:alpha val="43137"/>
                    </a:srgbClr>
                  </a:outerShdw>
                  <a:reflection blurRad="6350" stA="53000" endA="300" endPos="35500" dir="5400000" sy="-90000" algn="bl"/>
                </a:effectLst>
                <a:latin typeface="Times New Roman" panose="02020603050405020304" pitchFamily="18" charset="0"/>
                <a:ea typeface="Calibri" panose="020F0502020204030204" pitchFamily="34" charset="0"/>
                <a:cs typeface="Arial" panose="020B0604020202020204" pitchFamily="34" charset="0"/>
              </a:rPr>
              <a:t>RoboGames</a:t>
            </a:r>
            <a:r>
              <a:rPr lang="en-US" sz="3600" spc="0" dirty="0">
                <a:ln>
                  <a:noFill/>
                </a:ln>
                <a:solidFill>
                  <a:srgbClr val="000000"/>
                </a:solidFill>
                <a:effectLst>
                  <a:glow>
                    <a:srgbClr val="000000"/>
                  </a:glow>
                  <a:outerShdw blurRad="38100" dist="38100" dir="2700000" algn="tl">
                    <a:srgbClr val="000000">
                      <a:alpha val="43137"/>
                    </a:srgbClr>
                  </a:outerShdw>
                  <a:reflection blurRad="6350" stA="53000" endA="300" endPos="35500" dir="5400000" sy="-90000" algn="bl"/>
                </a:effectLst>
                <a:latin typeface="Times New Roman" panose="02020603050405020304" pitchFamily="18" charset="0"/>
                <a:ea typeface="Calibri" panose="020F0502020204030204" pitchFamily="34" charset="0"/>
                <a:cs typeface="Arial" panose="020B0604020202020204" pitchFamily="34" charset="0"/>
              </a:rPr>
              <a:t> by use of </a:t>
            </a:r>
            <a:r>
              <a:rPr lang="en-US" sz="3600" spc="0" dirty="0" err="1">
                <a:ln>
                  <a:noFill/>
                </a:ln>
                <a:solidFill>
                  <a:srgbClr val="000000"/>
                </a:solidFill>
                <a:effectLst>
                  <a:glow>
                    <a:srgbClr val="000000"/>
                  </a:glow>
                  <a:outerShdw blurRad="38100" dist="38100" dir="2700000" algn="tl">
                    <a:srgbClr val="000000">
                      <a:alpha val="43137"/>
                    </a:srgbClr>
                  </a:outerShdw>
                  <a:reflection blurRad="6350" stA="53000" endA="300" endPos="35500" dir="5400000" sy="-90000" algn="bl"/>
                </a:effectLst>
                <a:latin typeface="Times New Roman" panose="02020603050405020304" pitchFamily="18" charset="0"/>
                <a:ea typeface="Calibri" panose="020F0502020204030204" pitchFamily="34" charset="0"/>
                <a:cs typeface="Arial" panose="020B0604020202020204" pitchFamily="34" charset="0"/>
              </a:rPr>
              <a:t>SumoBots</a:t>
            </a:r>
            <a:r>
              <a:rPr lang="en-US" sz="3600" spc="0" dirty="0">
                <a:ln>
                  <a:noFill/>
                </a:ln>
                <a:solidFill>
                  <a:srgbClr val="000000"/>
                </a:solidFill>
                <a:effectLst>
                  <a:glow>
                    <a:srgbClr val="000000"/>
                  </a:glow>
                  <a:outerShdw blurRad="38100" dist="38100" dir="2700000" algn="tl">
                    <a:srgbClr val="000000">
                      <a:alpha val="43137"/>
                    </a:srgbClr>
                  </a:outerShdw>
                  <a:reflection blurRad="6350" stA="53000" endA="300" endPos="35500" dir="5400000" sy="-90000" algn="bl"/>
                </a:effectLst>
                <a:latin typeface="Times New Roman" panose="02020603050405020304" pitchFamily="18" charset="0"/>
                <a:ea typeface="Calibri" panose="020F0502020204030204" pitchFamily="34" charset="0"/>
                <a:cs typeface="Arial" panose="020B0604020202020204" pitchFamily="34" charset="0"/>
              </a:rPr>
              <a:t> that are highly effective and operational such that in the end they emerge to be winners.</a:t>
            </a:r>
            <a:endParaRPr lang="en-US" sz="3600" dirty="0"/>
          </a:p>
        </p:txBody>
      </p:sp>
    </p:spTree>
    <p:extLst>
      <p:ext uri="{BB962C8B-B14F-4D97-AF65-F5344CB8AC3E}">
        <p14:creationId xmlns:p14="http://schemas.microsoft.com/office/powerpoint/2010/main" val="137008991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C548DC5-CB60-ADDF-2B2C-BE731157A213}"/>
              </a:ext>
            </a:extLst>
          </p:cNvPr>
          <p:cNvSpPr txBox="1"/>
          <p:nvPr/>
        </p:nvSpPr>
        <p:spPr>
          <a:xfrm>
            <a:off x="204186" y="1596181"/>
            <a:ext cx="7128767" cy="5146409"/>
          </a:xfrm>
          <a:prstGeom prst="rect">
            <a:avLst/>
          </a:prstGeom>
          <a:noFill/>
        </p:spPr>
        <p:txBody>
          <a:bodyPr wrap="square">
            <a:spAutoFit/>
          </a:bodyPr>
          <a:lstStyle/>
          <a:p>
            <a:pPr marL="342900" marR="0" indent="-342900">
              <a:lnSpc>
                <a:spcPct val="107000"/>
              </a:lnSpc>
              <a:spcBef>
                <a:spcPts val="0"/>
              </a:spcBef>
              <a:spcAft>
                <a:spcPts val="0"/>
              </a:spcAft>
              <a:buFont typeface="Wingdings" panose="05000000000000000000" pitchFamily="2" charset="2"/>
              <a:buChar char="Ø"/>
            </a:pPr>
            <a:r>
              <a:rPr lang="en-US" sz="2200"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cs typeface="Arial" panose="020B0604020202020204" pitchFamily="34" charset="0"/>
              </a:rPr>
              <a:t>In this project, the team is required to participate and compete in a </a:t>
            </a:r>
            <a:r>
              <a:rPr lang="en-US" sz="2200" dirty="0" err="1">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cs typeface="Arial" panose="020B0604020202020204" pitchFamily="34" charset="0"/>
              </a:rPr>
              <a:t>SumoBot</a:t>
            </a:r>
            <a:r>
              <a:rPr lang="en-US" sz="2200"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cs typeface="Arial" panose="020B0604020202020204" pitchFamily="34" charset="0"/>
              </a:rPr>
              <a:t> competition held by </a:t>
            </a:r>
            <a:r>
              <a:rPr lang="en-US" sz="2200" dirty="0" err="1">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cs typeface="Arial" panose="020B0604020202020204" pitchFamily="34" charset="0"/>
              </a:rPr>
              <a:t>RoboGames</a:t>
            </a:r>
            <a:r>
              <a:rPr lang="en-US" sz="2200"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cs typeface="Arial" panose="020B0604020202020204" pitchFamily="34" charset="0"/>
              </a:rPr>
              <a:t>.</a:t>
            </a:r>
          </a:p>
          <a:p>
            <a:pPr marL="342900" marR="0" indent="-342900">
              <a:lnSpc>
                <a:spcPct val="107000"/>
              </a:lnSpc>
              <a:spcBef>
                <a:spcPts val="0"/>
              </a:spcBef>
              <a:spcAft>
                <a:spcPts val="0"/>
              </a:spcAft>
              <a:buFont typeface="Wingdings" panose="05000000000000000000" pitchFamily="2" charset="2"/>
              <a:buChar char="Ø"/>
            </a:pPr>
            <a:r>
              <a:rPr lang="en-US" sz="2200" dirty="0">
                <a:solidFill>
                  <a:srgbClr val="000000"/>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cs typeface="Arial" panose="020B0604020202020204" pitchFamily="34" charset="0"/>
              </a:rPr>
              <a:t>This competition has similar rules to the traditional Japanese sumo sport which mainly aims to push the opponent outside the ring which is 1.5 meter . </a:t>
            </a:r>
          </a:p>
          <a:p>
            <a:pPr marL="342900" marR="0" indent="-342900">
              <a:lnSpc>
                <a:spcPct val="107000"/>
              </a:lnSpc>
              <a:spcBef>
                <a:spcPts val="0"/>
              </a:spcBef>
              <a:spcAft>
                <a:spcPts val="0"/>
              </a:spcAft>
              <a:buFont typeface="Wingdings" panose="05000000000000000000" pitchFamily="2" charset="2"/>
              <a:buChar char="Ø"/>
            </a:pPr>
            <a:r>
              <a:rPr lang="en-US" sz="2200" dirty="0">
                <a:solidFill>
                  <a:srgbClr val="000000"/>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cs typeface="Arial" panose="020B0604020202020204" pitchFamily="34" charset="0"/>
              </a:rPr>
              <a:t>Two robots are competing. The ring is circular and has varying dimensions depending on the class, and each robot starts in a set line called shikari lines inside the ring.</a:t>
            </a:r>
          </a:p>
          <a:p>
            <a:pPr marL="342900" marR="0" indent="-342900">
              <a:lnSpc>
                <a:spcPct val="107000"/>
              </a:lnSpc>
              <a:spcBef>
                <a:spcPts val="0"/>
              </a:spcBef>
              <a:spcAft>
                <a:spcPts val="0"/>
              </a:spcAft>
              <a:buFont typeface="Wingdings" panose="05000000000000000000" pitchFamily="2" charset="2"/>
              <a:buChar char="Ø"/>
            </a:pPr>
            <a:r>
              <a:rPr lang="en-US" sz="2200" dirty="0">
                <a:solidFill>
                  <a:srgbClr val="000000"/>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cs typeface="Arial" panose="020B0604020202020204" pitchFamily="34" charset="0"/>
              </a:rPr>
              <a:t>Each match has three rounds, and the team wins a round when the opponent’s </a:t>
            </a:r>
            <a:r>
              <a:rPr lang="en-US" sz="2200" dirty="0" err="1">
                <a:solidFill>
                  <a:srgbClr val="000000"/>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cs typeface="Arial" panose="020B0604020202020204" pitchFamily="34" charset="0"/>
              </a:rPr>
              <a:t>SumoBot</a:t>
            </a:r>
            <a:r>
              <a:rPr lang="en-US" sz="2200" dirty="0">
                <a:solidFill>
                  <a:srgbClr val="000000"/>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cs typeface="Arial" panose="020B0604020202020204" pitchFamily="34" charset="0"/>
              </a:rPr>
              <a:t> touches the outside ring of the arena. </a:t>
            </a:r>
          </a:p>
          <a:p>
            <a:pPr marL="342900" marR="0" indent="-342900">
              <a:lnSpc>
                <a:spcPct val="107000"/>
              </a:lnSpc>
              <a:spcBef>
                <a:spcPts val="0"/>
              </a:spcBef>
              <a:spcAft>
                <a:spcPts val="0"/>
              </a:spcAft>
              <a:buFont typeface="Wingdings" panose="05000000000000000000" pitchFamily="2" charset="2"/>
              <a:buChar char="Ø"/>
            </a:pPr>
            <a:r>
              <a:rPr lang="en-US" sz="2200" dirty="0">
                <a:solidFill>
                  <a:srgbClr val="000000"/>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cs typeface="Arial" panose="020B0604020202020204" pitchFamily="34" charset="0"/>
              </a:rPr>
              <a:t>The teams follow the rules and regulation set by </a:t>
            </a:r>
            <a:r>
              <a:rPr lang="en-US" sz="2200" dirty="0" err="1">
                <a:solidFill>
                  <a:srgbClr val="000000"/>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cs typeface="Arial" panose="020B0604020202020204" pitchFamily="34" charset="0"/>
              </a:rPr>
              <a:t>RoboGames</a:t>
            </a:r>
            <a:r>
              <a:rPr lang="en-US" sz="2200" dirty="0">
                <a:solidFill>
                  <a:srgbClr val="000000"/>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cs typeface="Arial" panose="020B0604020202020204" pitchFamily="34" charset="0"/>
              </a:rPr>
              <a:t> which states that it is not allowed to damage or flip the opponent Bot. </a:t>
            </a:r>
            <a:endParaRPr lang="en-US" sz="220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A5A518E-A5E0-A316-A41E-DEB421CE3DB8}"/>
              </a:ext>
            </a:extLst>
          </p:cNvPr>
          <p:cNvPicPr>
            <a:picLocks noChangeAspect="1"/>
          </p:cNvPicPr>
          <p:nvPr/>
        </p:nvPicPr>
        <p:blipFill>
          <a:blip r:embed="rId2">
            <a:extLst>
              <a:ext uri="{28A0092B-C50C-407E-A947-70E740481C1C}">
                <a14:useLocalDpi xmlns:a14="http://schemas.microsoft.com/office/drawing/2010/main" val="0"/>
              </a:ext>
            </a:extLst>
          </a:blip>
          <a:srcRect l="25060" t="5840" r="24823" b="34489"/>
          <a:stretch>
            <a:fillRect/>
          </a:stretch>
        </p:blipFill>
        <p:spPr bwMode="auto">
          <a:xfrm>
            <a:off x="8256965" y="2331346"/>
            <a:ext cx="3261064" cy="3581182"/>
          </a:xfrm>
          <a:prstGeom prst="rect">
            <a:avLst/>
          </a:prstGeom>
          <a:noFill/>
        </p:spPr>
      </p:pic>
    </p:spTree>
    <p:extLst>
      <p:ext uri="{BB962C8B-B14F-4D97-AF65-F5344CB8AC3E}">
        <p14:creationId xmlns:p14="http://schemas.microsoft.com/office/powerpoint/2010/main" val="109003005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AFAB1C20-F603-3C70-D493-9D5B3F0A1917}"/>
              </a:ext>
            </a:extLst>
          </p:cNvPr>
          <p:cNvGraphicFramePr>
            <a:graphicFrameLocks noGrp="1"/>
          </p:cNvGraphicFramePr>
          <p:nvPr>
            <p:extLst>
              <p:ext uri="{D42A27DB-BD31-4B8C-83A1-F6EECF244321}">
                <p14:modId xmlns:p14="http://schemas.microsoft.com/office/powerpoint/2010/main" val="1662327512"/>
              </p:ext>
            </p:extLst>
          </p:nvPr>
        </p:nvGraphicFramePr>
        <p:xfrm>
          <a:off x="1491448" y="221942"/>
          <a:ext cx="9326806" cy="6539466"/>
        </p:xfrm>
        <a:graphic>
          <a:graphicData uri="http://schemas.openxmlformats.org/drawingml/2006/table">
            <a:tbl>
              <a:tblPr>
                <a:tableStyleId>{5C22544A-7EE6-4342-B048-85BDC9FD1C3A}</a:tableStyleId>
              </a:tblPr>
              <a:tblGrid>
                <a:gridCol w="4663403">
                  <a:extLst>
                    <a:ext uri="{9D8B030D-6E8A-4147-A177-3AD203B41FA5}">
                      <a16:colId xmlns:a16="http://schemas.microsoft.com/office/drawing/2014/main" val="2469783656"/>
                    </a:ext>
                  </a:extLst>
                </a:gridCol>
                <a:gridCol w="4663403">
                  <a:extLst>
                    <a:ext uri="{9D8B030D-6E8A-4147-A177-3AD203B41FA5}">
                      <a16:colId xmlns:a16="http://schemas.microsoft.com/office/drawing/2014/main" val="660397020"/>
                    </a:ext>
                  </a:extLst>
                </a:gridCol>
              </a:tblGrid>
              <a:tr h="821673">
                <a:tc>
                  <a:txBody>
                    <a:bodyPr/>
                    <a:lstStyle/>
                    <a:p>
                      <a:pPr marL="0" marR="0" algn="ctr">
                        <a:lnSpc>
                          <a:spcPct val="107000"/>
                        </a:lnSpc>
                        <a:spcBef>
                          <a:spcPts val="0"/>
                        </a:spcBef>
                        <a:spcAft>
                          <a:spcPts val="0"/>
                        </a:spcAft>
                      </a:pPr>
                      <a:r>
                        <a:rPr lang="en-US" sz="2800" b="1" u="sng" dirty="0">
                          <a:solidFill>
                            <a:schemeClr val="accent1">
                              <a:lumMod val="75000"/>
                            </a:schemeClr>
                          </a:solidFill>
                          <a:effectLst>
                            <a:outerShdw blurRad="38100" dist="38100" dir="2700000" algn="tl">
                              <a:srgbClr val="000000">
                                <a:alpha val="43137"/>
                              </a:srgbClr>
                            </a:outerShdw>
                          </a:effectLst>
                        </a:rPr>
                        <a:t>Requirements </a:t>
                      </a:r>
                      <a:endParaRPr lang="en-US" sz="2800" b="1" u="sng" dirty="0">
                        <a:solidFill>
                          <a:schemeClr val="accent1">
                            <a:lumMod val="75000"/>
                          </a:schemeClr>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07000"/>
                        </a:lnSpc>
                        <a:spcBef>
                          <a:spcPts val="0"/>
                        </a:spcBef>
                        <a:spcAft>
                          <a:spcPts val="0"/>
                        </a:spcAft>
                      </a:pPr>
                      <a:r>
                        <a:rPr lang="en-US" sz="2800" b="1" u="sng" dirty="0">
                          <a:solidFill>
                            <a:schemeClr val="accent1">
                              <a:lumMod val="75000"/>
                            </a:schemeClr>
                          </a:solidFill>
                          <a:effectLst>
                            <a:outerShdw blurRad="38100" dist="38100" dir="2700000" algn="tl">
                              <a:srgbClr val="000000">
                                <a:alpha val="43137"/>
                              </a:srgbClr>
                            </a:outerShdw>
                          </a:effectLst>
                        </a:rPr>
                        <a:t>Target </a:t>
                      </a:r>
                      <a:endParaRPr lang="en-US" sz="2800" b="1" u="sng" dirty="0">
                        <a:solidFill>
                          <a:schemeClr val="accent1">
                            <a:lumMod val="75000"/>
                          </a:schemeClr>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3095633835"/>
                  </a:ext>
                </a:extLst>
              </a:tr>
              <a:tr h="515220">
                <a:tc>
                  <a:txBody>
                    <a:bodyPr/>
                    <a:lstStyle/>
                    <a:p>
                      <a:pPr marL="0" marR="0">
                        <a:lnSpc>
                          <a:spcPct val="107000"/>
                        </a:lnSpc>
                        <a:spcBef>
                          <a:spcPts val="0"/>
                        </a:spcBef>
                        <a:spcAft>
                          <a:spcPts val="0"/>
                        </a:spcAft>
                      </a:pPr>
                      <a:r>
                        <a:rPr lang="en-US" sz="2400">
                          <a:effectLst>
                            <a:outerShdw blurRad="38100" dist="38100" dir="2700000" algn="tl">
                              <a:srgbClr val="000000">
                                <a:alpha val="43137"/>
                              </a:srgbClr>
                            </a:outerShdw>
                          </a:effectLst>
                        </a:rPr>
                        <a:t>Maintenance </a:t>
                      </a:r>
                      <a:endParaRPr lang="en-US" sz="240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US" sz="2400">
                          <a:effectLst>
                            <a:outerShdw blurRad="38100" dist="38100" dir="2700000" algn="tl">
                              <a:srgbClr val="000000">
                                <a:alpha val="43137"/>
                              </a:srgbClr>
                            </a:outerShdw>
                          </a:effectLst>
                        </a:rPr>
                        <a:t>Once per competition </a:t>
                      </a:r>
                      <a:endParaRPr lang="en-US" sz="240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1211143685"/>
                  </a:ext>
                </a:extLst>
              </a:tr>
              <a:tr h="821673">
                <a:tc>
                  <a:txBody>
                    <a:bodyPr/>
                    <a:lstStyle/>
                    <a:p>
                      <a:pPr marL="0" marR="0">
                        <a:lnSpc>
                          <a:spcPct val="107000"/>
                        </a:lnSpc>
                        <a:spcBef>
                          <a:spcPts val="0"/>
                        </a:spcBef>
                        <a:spcAft>
                          <a:spcPts val="0"/>
                        </a:spcAft>
                      </a:pPr>
                      <a:r>
                        <a:rPr lang="en-US" sz="2400">
                          <a:effectLst>
                            <a:outerShdw blurRad="38100" dist="38100" dir="2700000" algn="tl">
                              <a:srgbClr val="000000">
                                <a:alpha val="43137"/>
                              </a:srgbClr>
                            </a:outerShdw>
                          </a:effectLst>
                        </a:rPr>
                        <a:t>Effective from all sides </a:t>
                      </a:r>
                      <a:endParaRPr lang="en-US" sz="240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US" sz="2400">
                          <a:effectLst>
                            <a:outerShdw blurRad="38100" dist="38100" dir="2700000" algn="tl">
                              <a:srgbClr val="000000">
                                <a:alpha val="43137"/>
                              </a:srgbClr>
                            </a:outerShdw>
                          </a:effectLst>
                        </a:rPr>
                        <a:t>All sides are equally powerful </a:t>
                      </a:r>
                      <a:endParaRPr lang="en-US" sz="240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107973694"/>
                  </a:ext>
                </a:extLst>
              </a:tr>
              <a:tr h="515220">
                <a:tc>
                  <a:txBody>
                    <a:bodyPr/>
                    <a:lstStyle/>
                    <a:p>
                      <a:pPr marL="0" marR="0">
                        <a:lnSpc>
                          <a:spcPct val="107000"/>
                        </a:lnSpc>
                        <a:spcBef>
                          <a:spcPts val="0"/>
                        </a:spcBef>
                        <a:spcAft>
                          <a:spcPts val="0"/>
                        </a:spcAft>
                      </a:pPr>
                      <a:r>
                        <a:rPr lang="en-US" sz="2400">
                          <a:effectLst>
                            <a:outerShdw blurRad="38100" dist="38100" dir="2700000" algn="tl">
                              <a:srgbClr val="000000">
                                <a:alpha val="43137"/>
                              </a:srgbClr>
                            </a:outerShdw>
                          </a:effectLst>
                        </a:rPr>
                        <a:t>Size </a:t>
                      </a:r>
                      <a:endParaRPr lang="en-US" sz="240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US" sz="2400">
                          <a:effectLst>
                            <a:outerShdw blurRad="38100" dist="38100" dir="2700000" algn="tl">
                              <a:srgbClr val="000000">
                                <a:alpha val="43137"/>
                              </a:srgbClr>
                            </a:outerShdw>
                          </a:effectLst>
                        </a:rPr>
                        <a:t>20x20cm </a:t>
                      </a:r>
                      <a:endParaRPr lang="en-US" sz="240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3955284485"/>
                  </a:ext>
                </a:extLst>
              </a:tr>
              <a:tr h="1241814">
                <a:tc>
                  <a:txBody>
                    <a:bodyPr/>
                    <a:lstStyle/>
                    <a:p>
                      <a:pPr marL="0" marR="0">
                        <a:lnSpc>
                          <a:spcPct val="107000"/>
                        </a:lnSpc>
                        <a:spcBef>
                          <a:spcPts val="0"/>
                        </a:spcBef>
                        <a:spcAft>
                          <a:spcPts val="0"/>
                        </a:spcAft>
                      </a:pPr>
                      <a:r>
                        <a:rPr lang="en-US" sz="2400">
                          <a:effectLst>
                            <a:outerShdw blurRad="38100" dist="38100" dir="2700000" algn="tl">
                              <a:srgbClr val="000000">
                                <a:alpha val="43137"/>
                              </a:srgbClr>
                            </a:outerShdw>
                          </a:effectLst>
                        </a:rPr>
                        <a:t>Competitive </a:t>
                      </a:r>
                      <a:endParaRPr lang="en-US" sz="240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US" sz="2400">
                          <a:effectLst>
                            <a:outerShdw blurRad="38100" dist="38100" dir="2700000" algn="tl">
                              <a:srgbClr val="000000">
                                <a:alpha val="43137"/>
                              </a:srgbClr>
                            </a:outerShdw>
                          </a:effectLst>
                        </a:rPr>
                        <a:t>Fast enough to maneuver in attack and defense. </a:t>
                      </a:r>
                      <a:endParaRPr lang="en-US" sz="240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4124786699"/>
                  </a:ext>
                </a:extLst>
              </a:tr>
              <a:tr h="1054323">
                <a:tc>
                  <a:txBody>
                    <a:bodyPr/>
                    <a:lstStyle/>
                    <a:p>
                      <a:pPr marL="0" marR="0">
                        <a:lnSpc>
                          <a:spcPct val="107000"/>
                        </a:lnSpc>
                        <a:spcBef>
                          <a:spcPts val="0"/>
                        </a:spcBef>
                        <a:spcAft>
                          <a:spcPts val="0"/>
                        </a:spcAft>
                      </a:pPr>
                      <a:r>
                        <a:rPr lang="en-US" sz="2400" dirty="0">
                          <a:effectLst>
                            <a:outerShdw blurRad="38100" dist="38100" dir="2700000" algn="tl">
                              <a:srgbClr val="000000">
                                <a:alpha val="43137"/>
                              </a:srgbClr>
                            </a:outerShdw>
                          </a:effectLst>
                        </a:rPr>
                        <a:t>Autonomous</a:t>
                      </a:r>
                      <a:r>
                        <a:rPr lang="en-US" sz="2400" baseline="0" dirty="0">
                          <a:effectLst>
                            <a:outerShdw blurRad="38100" dist="38100" dir="2700000" algn="tl">
                              <a:srgbClr val="000000">
                                <a:alpha val="43137"/>
                              </a:srgbClr>
                            </a:outerShdw>
                          </a:effectLst>
                        </a:rPr>
                        <a:t> </a:t>
                      </a:r>
                      <a:r>
                        <a:rPr lang="en-US" sz="2400" dirty="0">
                          <a:effectLst>
                            <a:outerShdw blurRad="38100" dist="38100" dir="2700000" algn="tl">
                              <a:srgbClr val="000000">
                                <a:alpha val="43137"/>
                              </a:srgbClr>
                            </a:outerShdw>
                          </a:effectLst>
                        </a:rPr>
                        <a:t>Controlled </a:t>
                      </a:r>
                      <a:endParaRPr lang="en-US" sz="240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US" sz="2400">
                          <a:effectLst>
                            <a:outerShdw blurRad="38100" dist="38100" dir="2700000" algn="tl">
                              <a:srgbClr val="000000">
                                <a:alpha val="43137"/>
                              </a:srgbClr>
                            </a:outerShdw>
                          </a:effectLst>
                        </a:rPr>
                        <a:t>Fully controlled and easy to operate. </a:t>
                      </a:r>
                      <a:endParaRPr lang="en-US" sz="240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3163602734"/>
                  </a:ext>
                </a:extLst>
              </a:tr>
              <a:tr h="1054323">
                <a:tc>
                  <a:txBody>
                    <a:bodyPr/>
                    <a:lstStyle/>
                    <a:p>
                      <a:pPr marL="0" marR="0">
                        <a:lnSpc>
                          <a:spcPct val="107000"/>
                        </a:lnSpc>
                        <a:spcBef>
                          <a:spcPts val="0"/>
                        </a:spcBef>
                        <a:spcAft>
                          <a:spcPts val="0"/>
                        </a:spcAft>
                      </a:pPr>
                      <a:r>
                        <a:rPr lang="en-US" sz="2400" dirty="0">
                          <a:effectLst>
                            <a:outerShdw blurRad="38100" dist="38100" dir="2700000" algn="tl">
                              <a:srgbClr val="000000">
                                <a:alpha val="43137"/>
                              </a:srgbClr>
                            </a:outerShdw>
                          </a:effectLst>
                        </a:rPr>
                        <a:t>Safety </a:t>
                      </a:r>
                      <a:endParaRPr lang="en-US" sz="240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US" sz="2400">
                          <a:effectLst>
                            <a:outerShdw blurRad="38100" dist="38100" dir="2700000" algn="tl">
                              <a:srgbClr val="000000">
                                <a:alpha val="43137"/>
                              </a:srgbClr>
                            </a:outerShdw>
                          </a:effectLst>
                        </a:rPr>
                        <a:t>Does not damage other SumoBots. </a:t>
                      </a:r>
                      <a:endParaRPr lang="en-US" sz="240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2461070119"/>
                  </a:ext>
                </a:extLst>
              </a:tr>
              <a:tr h="515220">
                <a:tc>
                  <a:txBody>
                    <a:bodyPr/>
                    <a:lstStyle/>
                    <a:p>
                      <a:pPr marL="0" marR="0">
                        <a:lnSpc>
                          <a:spcPct val="107000"/>
                        </a:lnSpc>
                        <a:spcBef>
                          <a:spcPts val="0"/>
                        </a:spcBef>
                        <a:spcAft>
                          <a:spcPts val="0"/>
                        </a:spcAft>
                      </a:pPr>
                      <a:r>
                        <a:rPr lang="en-US" sz="2400" dirty="0">
                          <a:effectLst>
                            <a:outerShdw blurRad="38100" dist="38100" dir="2700000" algn="tl">
                              <a:srgbClr val="000000">
                                <a:alpha val="43137"/>
                              </a:srgbClr>
                            </a:outerShdw>
                          </a:effectLst>
                        </a:rPr>
                        <a:t>Weight </a:t>
                      </a:r>
                      <a:endParaRPr lang="en-US" sz="240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US" sz="2400" dirty="0">
                          <a:effectLst>
                            <a:outerShdw blurRad="38100" dist="38100" dir="2700000" algn="tl">
                              <a:srgbClr val="000000">
                                <a:alpha val="43137"/>
                              </a:srgbClr>
                            </a:outerShdw>
                          </a:effectLst>
                        </a:rPr>
                        <a:t>&lt;3kg </a:t>
                      </a:r>
                      <a:endParaRPr lang="en-US" sz="240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179754714"/>
                  </a:ext>
                </a:extLst>
              </a:tr>
            </a:tbl>
          </a:graphicData>
        </a:graphic>
      </p:graphicFrame>
    </p:spTree>
    <p:extLst>
      <p:ext uri="{BB962C8B-B14F-4D97-AF65-F5344CB8AC3E}">
        <p14:creationId xmlns:p14="http://schemas.microsoft.com/office/powerpoint/2010/main" val="3316750819"/>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1739E35-9C87-9420-1F0E-C30A16F0151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865444" y="1926453"/>
            <a:ext cx="4326556" cy="3444537"/>
          </a:xfrm>
          <a:prstGeom prst="rect">
            <a:avLst/>
          </a:prstGeom>
          <a:noFill/>
          <a:ln>
            <a:noFill/>
          </a:ln>
        </p:spPr>
      </p:pic>
      <p:sp>
        <p:nvSpPr>
          <p:cNvPr id="3" name="TextBox 2">
            <a:extLst>
              <a:ext uri="{FF2B5EF4-FFF2-40B4-BE49-F238E27FC236}">
                <a16:creationId xmlns:a16="http://schemas.microsoft.com/office/drawing/2014/main" id="{B210CB16-CD90-508E-C945-6E9A1EBE7A0F}"/>
              </a:ext>
            </a:extLst>
          </p:cNvPr>
          <p:cNvSpPr txBox="1"/>
          <p:nvPr/>
        </p:nvSpPr>
        <p:spPr>
          <a:xfrm>
            <a:off x="152399" y="852257"/>
            <a:ext cx="9328952" cy="6261073"/>
          </a:xfrm>
          <a:prstGeom prst="rect">
            <a:avLst/>
          </a:prstGeom>
          <a:noFill/>
        </p:spPr>
        <p:txBody>
          <a:bodyPr wrap="square">
            <a:spAutoFit/>
          </a:bodyPr>
          <a:lstStyle/>
          <a:p>
            <a:pPr marR="0" lvl="0" defTabSz="1219170">
              <a:lnSpc>
                <a:spcPct val="107000"/>
              </a:lnSpc>
              <a:spcBef>
                <a:spcPct val="0"/>
              </a:spcBef>
              <a:spcAft>
                <a:spcPts val="800"/>
              </a:spcAft>
              <a:buSzPts val="1600"/>
            </a:pPr>
            <a:endParaRPr lang="en-US" sz="1700" b="1" dirty="0">
              <a:solidFill>
                <a:schemeClr val="accent1">
                  <a:lumMod val="75000"/>
                </a:schemeClr>
              </a:solidFill>
              <a:effectLst>
                <a:glow>
                  <a:srgbClr val="000000"/>
                </a:glow>
                <a:outerShdw blurRad="38100" dist="38100" dir="2700000" algn="tl">
                  <a:srgbClr val="000000">
                    <a:alpha val="43137"/>
                  </a:srgbClr>
                </a:outerShdw>
                <a:reflection blurRad="6350" stA="53000" endA="300" endPos="35500" dir="5400000" sy="-90000" algn="bl"/>
              </a:effectLst>
              <a:latin typeface="Calibri" panose="020F0502020204030204" pitchFamily="34" charset="0"/>
              <a:ea typeface="Calibri" panose="020F0502020204030204" pitchFamily="34" charset="0"/>
              <a:cs typeface="Arial" panose="020B0604020202020204" pitchFamily="34" charset="0"/>
            </a:endParaRPr>
          </a:p>
          <a:p>
            <a:endParaRPr lang="en-US" sz="1700" b="1" dirty="0">
              <a:solidFill>
                <a:schemeClr val="accent1">
                  <a:lumMod val="75000"/>
                </a:schemeClr>
              </a:solidFill>
              <a:effectLst>
                <a:glow>
                  <a:srgbClr val="000000"/>
                </a:glow>
                <a:outerShdw blurRad="38100" dist="38100" dir="2700000" algn="tl">
                  <a:srgbClr val="000000">
                    <a:alpha val="43137"/>
                  </a:srgbClr>
                </a:outerShdw>
                <a:reflection blurRad="6350" stA="53000" endA="300" endPos="35500" dir="5400000" sy="-90000" algn="bl"/>
              </a:effectLst>
              <a:latin typeface="Calibri" panose="020F0502020204030204" pitchFamily="34" charset="0"/>
              <a:ea typeface="Calibri" panose="020F0502020204030204" pitchFamily="34" charset="0"/>
              <a:cs typeface="Arial" panose="020B0604020202020204" pitchFamily="34" charset="0"/>
            </a:endParaRPr>
          </a:p>
          <a:p>
            <a:pPr marL="342900" indent="-342900">
              <a:buFont typeface="Wingdings" panose="05000000000000000000" pitchFamily="2" charset="2"/>
              <a:buChar char="Ø"/>
            </a:pPr>
            <a:r>
              <a:rPr lang="en-US" dirty="0">
                <a:solidFill>
                  <a:srgbClr val="000000"/>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The Newest Generation </a:t>
            </a:r>
            <a:r>
              <a:rPr lang="en-US" dirty="0" err="1">
                <a:solidFill>
                  <a:srgbClr val="000000"/>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SumoBot</a:t>
            </a:r>
            <a:r>
              <a:rPr lang="en-US" dirty="0">
                <a:solidFill>
                  <a:srgbClr val="000000"/>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 “Sand Flea” was created by Boston dynamics and is appropriate benchmarking design in relation to the project. </a:t>
            </a:r>
          </a:p>
          <a:p>
            <a:pPr marL="342900" indent="-342900">
              <a:buFont typeface="Wingdings" panose="05000000000000000000" pitchFamily="2" charset="2"/>
              <a:buChar char="Ø"/>
            </a:pPr>
            <a:r>
              <a:rPr lang="en-US" dirty="0">
                <a:solidFill>
                  <a:srgbClr val="000000"/>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This is because it has some specifications that can be applied in the current device that is being designed.</a:t>
            </a:r>
          </a:p>
          <a:p>
            <a:pPr marL="342900" indent="-342900">
              <a:buFont typeface="Wingdings" panose="05000000000000000000" pitchFamily="2" charset="2"/>
              <a:buChar char="Ø"/>
            </a:pPr>
            <a:r>
              <a:rPr lang="en-US" dirty="0">
                <a:solidFill>
                  <a:srgbClr val="000000"/>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Its specifications include:</a:t>
            </a:r>
          </a:p>
          <a:p>
            <a:pPr marL="1428750" lvl="2" indent="-514350">
              <a:buFont typeface="+mj-lt"/>
              <a:buAutoNum type="romanLcPeriod"/>
            </a:pPr>
            <a:r>
              <a:rPr lang="en-US" sz="1600" dirty="0">
                <a:solidFill>
                  <a:srgbClr val="000000"/>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Battery and propane powered;</a:t>
            </a:r>
          </a:p>
          <a:p>
            <a:pPr marL="1428750" lvl="2" indent="-514350">
              <a:buFont typeface="+mj-lt"/>
              <a:buAutoNum type="romanLcPeriod"/>
            </a:pPr>
            <a:r>
              <a:rPr lang="en-US" sz="1600" dirty="0">
                <a:solidFill>
                  <a:srgbClr val="000000"/>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has a weight of 5Kg, </a:t>
            </a:r>
          </a:p>
          <a:p>
            <a:pPr marL="1428750" lvl="2" indent="-514350">
              <a:buFont typeface="+mj-lt"/>
              <a:buAutoNum type="romanLcPeriod"/>
            </a:pPr>
            <a:r>
              <a:rPr lang="en-US" sz="1600" dirty="0">
                <a:solidFill>
                  <a:srgbClr val="000000"/>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a height of 15cm, </a:t>
            </a:r>
          </a:p>
          <a:p>
            <a:pPr marL="1428750" lvl="2" indent="-514350">
              <a:buFont typeface="+mj-lt"/>
              <a:buAutoNum type="romanLcPeriod"/>
            </a:pPr>
            <a:r>
              <a:rPr lang="en-US" sz="1600" dirty="0">
                <a:solidFill>
                  <a:srgbClr val="000000"/>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and 5 joints. </a:t>
            </a:r>
          </a:p>
          <a:p>
            <a:pPr marL="1428750" lvl="2" indent="-514350">
              <a:buFont typeface="+mj-lt"/>
              <a:buAutoNum type="romanLcPeriod"/>
            </a:pPr>
            <a:r>
              <a:rPr lang="en-US" sz="1600" dirty="0">
                <a:solidFill>
                  <a:srgbClr val="000000"/>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It is able to make jumps of up to 10m and 25 bounces per charge. </a:t>
            </a:r>
          </a:p>
          <a:p>
            <a:pPr marL="514350" indent="-514350">
              <a:buFont typeface="Wingdings" panose="05000000000000000000" pitchFamily="2" charset="2"/>
              <a:buChar char="Ø"/>
            </a:pPr>
            <a:r>
              <a:rPr lang="en-US" dirty="0">
                <a:solidFill>
                  <a:srgbClr val="000000"/>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These specifications are appropriate for the device in our project. </a:t>
            </a:r>
          </a:p>
          <a:p>
            <a:pPr marL="514350" indent="-514350">
              <a:buFont typeface="Wingdings" panose="05000000000000000000" pitchFamily="2" charset="2"/>
              <a:buChar char="Ø"/>
            </a:pPr>
            <a:r>
              <a:rPr lang="en-US" dirty="0">
                <a:solidFill>
                  <a:srgbClr val="000000"/>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For instance, the battery used in the </a:t>
            </a:r>
            <a:r>
              <a:rPr lang="en-US" dirty="0" err="1">
                <a:solidFill>
                  <a:srgbClr val="000000"/>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SumoBot</a:t>
            </a:r>
            <a:r>
              <a:rPr lang="en-US" dirty="0">
                <a:solidFill>
                  <a:srgbClr val="000000"/>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 Sand Flea can be incorporated into our design. </a:t>
            </a:r>
          </a:p>
          <a:p>
            <a:pPr marL="514350" indent="-514350">
              <a:buFont typeface="Wingdings" panose="05000000000000000000" pitchFamily="2" charset="2"/>
              <a:buChar char="Ø"/>
            </a:pPr>
            <a:r>
              <a:rPr lang="en-US" dirty="0">
                <a:solidFill>
                  <a:srgbClr val="000000"/>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The device does not have protruding edges and hence it is safe to the opponent </a:t>
            </a:r>
            <a:r>
              <a:rPr lang="en-US" dirty="0" err="1">
                <a:solidFill>
                  <a:srgbClr val="000000"/>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SumoBots</a:t>
            </a:r>
            <a:r>
              <a:rPr lang="en-US" dirty="0">
                <a:solidFill>
                  <a:srgbClr val="000000"/>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a:t>
            </a:r>
          </a:p>
          <a:p>
            <a:pPr marL="514350" indent="-514350">
              <a:buFont typeface="Wingdings" panose="05000000000000000000" pitchFamily="2" charset="2"/>
              <a:buChar char="Ø"/>
            </a:pPr>
            <a:r>
              <a:rPr lang="en-US" dirty="0">
                <a:solidFill>
                  <a:srgbClr val="000000"/>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 It also has an appropriate size which is within the range of 20x20cm hence making it easy to store and transport from one point to another. </a:t>
            </a:r>
          </a:p>
          <a:p>
            <a:pPr marL="514350" indent="-514350">
              <a:buFont typeface="Wingdings" panose="05000000000000000000" pitchFamily="2" charset="2"/>
              <a:buChar char="Ø"/>
            </a:pPr>
            <a:r>
              <a:rPr lang="en-US" dirty="0">
                <a:solidFill>
                  <a:srgbClr val="000000"/>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In addition is made up of high-quality materials which are strong hence making it to be highly durable. </a:t>
            </a:r>
          </a:p>
          <a:p>
            <a:pPr marL="514350" indent="-514350">
              <a:buFont typeface="Wingdings" panose="05000000000000000000" pitchFamily="2" charset="2"/>
              <a:buChar char="Ø"/>
            </a:pPr>
            <a:r>
              <a:rPr lang="en-US" dirty="0">
                <a:solidFill>
                  <a:srgbClr val="000000"/>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The only problem of this device which is to be made in our project </a:t>
            </a:r>
            <a:r>
              <a:rPr kumimoji="0" lang="en-US" altLang="en-US" b="0" i="0" u="none" strike="noStrike" cap="none" normalizeH="0" baseline="0" dirty="0">
                <a:ln>
                  <a:noFill/>
                </a:ln>
                <a:solidFill>
                  <a:srgbClr val="000000"/>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cs typeface="Times New Roman" panose="02020603050405020304" pitchFamily="18" charset="0"/>
              </a:rPr>
              <a:t>is that it exceeds the weight of 3kgs since it weighs 5Kgs.</a:t>
            </a:r>
          </a:p>
          <a:p>
            <a:r>
              <a:rPr kumimoji="0" lang="en-US" altLang="en-US" sz="1700" b="0" i="0" u="none" strike="noStrike" cap="none" normalizeH="0" baseline="0" dirty="0">
                <a:ln>
                  <a:noFill/>
                </a:ln>
                <a:solidFill>
                  <a:srgbClr val="000000"/>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cs typeface="Times New Roman" panose="02020603050405020304" pitchFamily="18" charset="0"/>
              </a:rPr>
              <a:t> As shown in the following figure</a:t>
            </a:r>
            <a:endParaRPr lang="en-US" sz="1700" dirty="0">
              <a:effectLst>
                <a:outerShdw blurRad="38100" dist="38100" dir="2700000" algn="tl">
                  <a:srgbClr val="000000">
                    <a:alpha val="43137"/>
                  </a:srgbClr>
                </a:outerShdw>
              </a:effectLst>
            </a:endParaRPr>
          </a:p>
        </p:txBody>
      </p:sp>
      <p:sp>
        <p:nvSpPr>
          <p:cNvPr id="8" name="Rectangle 6">
            <a:extLst>
              <a:ext uri="{FF2B5EF4-FFF2-40B4-BE49-F238E27FC236}">
                <a16:creationId xmlns:a16="http://schemas.microsoft.com/office/drawing/2014/main" id="{75DB637A-CE60-F50B-733F-E29FA65538B1}"/>
              </a:ext>
            </a:extLst>
          </p:cNvPr>
          <p:cNvSpPr>
            <a:spLocks noChangeArrowheads="1"/>
          </p:cNvSpPr>
          <p:nvPr/>
        </p:nvSpPr>
        <p:spPr bwMode="auto">
          <a:xfrm>
            <a:off x="152400" y="13901"/>
            <a:ext cx="24558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t>
            </a: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4" name="TextBox 3">
            <a:extLst>
              <a:ext uri="{FF2B5EF4-FFF2-40B4-BE49-F238E27FC236}">
                <a16:creationId xmlns:a16="http://schemas.microsoft.com/office/drawing/2014/main" id="{E2501CE2-8F78-4FCD-4BDA-861E180F7EFD}"/>
              </a:ext>
            </a:extLst>
          </p:cNvPr>
          <p:cNvSpPr txBox="1"/>
          <p:nvPr/>
        </p:nvSpPr>
        <p:spPr>
          <a:xfrm>
            <a:off x="166449" y="237634"/>
            <a:ext cx="7115818" cy="740203"/>
          </a:xfrm>
          <a:prstGeom prst="rect">
            <a:avLst/>
          </a:prstGeom>
          <a:noFill/>
        </p:spPr>
        <p:txBody>
          <a:bodyPr wrap="square">
            <a:spAutoFit/>
          </a:bodyPr>
          <a:lstStyle/>
          <a:p>
            <a:pPr marR="0" lvl="0" defTabSz="1219170">
              <a:lnSpc>
                <a:spcPct val="107000"/>
              </a:lnSpc>
              <a:spcBef>
                <a:spcPct val="0"/>
              </a:spcBef>
              <a:spcAft>
                <a:spcPts val="800"/>
              </a:spcAft>
              <a:buSzPts val="1600"/>
            </a:pPr>
            <a:r>
              <a:rPr lang="en-US" sz="4000" dirty="0">
                <a:solidFill>
                  <a:schemeClr val="accent1">
                    <a:lumMod val="40000"/>
                    <a:lumOff val="60000"/>
                  </a:schemeClr>
                </a:solidFill>
                <a:latin typeface="Aharoni" panose="02010803020104030203" pitchFamily="2" charset="-79"/>
                <a:ea typeface="+mj-ea"/>
                <a:cs typeface="Aharoni" panose="02010803020104030203" pitchFamily="2" charset="-79"/>
              </a:rPr>
              <a:t>Existing Design #1: Sand Flea</a:t>
            </a:r>
          </a:p>
        </p:txBody>
      </p:sp>
    </p:spTree>
    <p:extLst>
      <p:ext uri="{BB962C8B-B14F-4D97-AF65-F5344CB8AC3E}">
        <p14:creationId xmlns:p14="http://schemas.microsoft.com/office/powerpoint/2010/main" val="450842964"/>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266F604-F51A-3029-6D28-3367B98F5149}"/>
              </a:ext>
            </a:extLst>
          </p:cNvPr>
          <p:cNvSpPr txBox="1"/>
          <p:nvPr/>
        </p:nvSpPr>
        <p:spPr>
          <a:xfrm>
            <a:off x="275171" y="133082"/>
            <a:ext cx="7270847" cy="6724918"/>
          </a:xfrm>
          <a:prstGeom prst="rect">
            <a:avLst/>
          </a:prstGeom>
          <a:noFill/>
        </p:spPr>
        <p:txBody>
          <a:bodyPr wrap="square">
            <a:spAutoFit/>
          </a:bodyPr>
          <a:lstStyle/>
          <a:p>
            <a:pPr marR="0" lvl="0" defTabSz="1219170">
              <a:spcBef>
                <a:spcPct val="0"/>
              </a:spcBef>
              <a:spcAft>
                <a:spcPts val="0"/>
              </a:spcAft>
              <a:buSzPts val="1600"/>
            </a:pPr>
            <a:r>
              <a:rPr lang="en-US" sz="3600" dirty="0">
                <a:solidFill>
                  <a:schemeClr val="accent1">
                    <a:lumMod val="40000"/>
                    <a:lumOff val="60000"/>
                  </a:schemeClr>
                </a:solidFill>
                <a:latin typeface="Aharoni" panose="02010803020104030203" pitchFamily="2" charset="-79"/>
                <a:ea typeface="+mj-ea"/>
                <a:cs typeface="Aharoni" panose="02010803020104030203" pitchFamily="2" charset="-79"/>
              </a:rPr>
              <a:t>Existing Design #2: Bluetooth Powered </a:t>
            </a:r>
            <a:r>
              <a:rPr lang="en-US" sz="3600" dirty="0" err="1">
                <a:solidFill>
                  <a:schemeClr val="accent1">
                    <a:lumMod val="40000"/>
                    <a:lumOff val="60000"/>
                  </a:schemeClr>
                </a:solidFill>
                <a:latin typeface="Aharoni" panose="02010803020104030203" pitchFamily="2" charset="-79"/>
                <a:ea typeface="+mj-ea"/>
                <a:cs typeface="Aharoni" panose="02010803020104030203" pitchFamily="2" charset="-79"/>
              </a:rPr>
              <a:t>SumoBot</a:t>
            </a:r>
            <a:r>
              <a:rPr lang="en-US" sz="3600" dirty="0">
                <a:solidFill>
                  <a:schemeClr val="accent1">
                    <a:lumMod val="40000"/>
                    <a:lumOff val="60000"/>
                  </a:schemeClr>
                </a:solidFill>
                <a:latin typeface="Aharoni" panose="02010803020104030203" pitchFamily="2" charset="-79"/>
                <a:ea typeface="+mj-ea"/>
                <a:cs typeface="Aharoni" panose="02010803020104030203" pitchFamily="2" charset="-79"/>
              </a:rPr>
              <a:t> </a:t>
            </a:r>
          </a:p>
          <a:p>
            <a:pPr marR="0" lvl="0" defTabSz="1219170">
              <a:spcBef>
                <a:spcPct val="0"/>
              </a:spcBef>
              <a:spcAft>
                <a:spcPts val="0"/>
              </a:spcAft>
              <a:buSzPts val="1600"/>
            </a:pPr>
            <a:endParaRPr lang="en-US" sz="3600" dirty="0">
              <a:solidFill>
                <a:schemeClr val="accent1">
                  <a:lumMod val="40000"/>
                  <a:lumOff val="60000"/>
                </a:schemeClr>
              </a:solidFill>
              <a:latin typeface="Aharoni" panose="02010803020104030203" pitchFamily="2" charset="-79"/>
              <a:ea typeface="+mj-ea"/>
              <a:cs typeface="Aharoni" panose="02010803020104030203" pitchFamily="2" charset="-79"/>
            </a:endParaRPr>
          </a:p>
          <a:p>
            <a:pPr marL="0" marR="0">
              <a:spcBef>
                <a:spcPts val="0"/>
              </a:spcBef>
              <a:spcAft>
                <a:spcPts val="0"/>
              </a:spcAft>
            </a:pPr>
            <a:r>
              <a:rPr lang="en-US" sz="1900" dirty="0">
                <a:solidFill>
                  <a:srgbClr val="000000"/>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The Bluetooth Powered </a:t>
            </a:r>
            <a:r>
              <a:rPr lang="en-US" sz="1900" dirty="0" err="1">
                <a:solidFill>
                  <a:srgbClr val="000000"/>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SumoBot</a:t>
            </a:r>
            <a:r>
              <a:rPr lang="en-US" sz="1900" dirty="0">
                <a:solidFill>
                  <a:srgbClr val="000000"/>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 is a recent technology which enables the users to operate it using Bluetooth. The design has some specifications which are beneficial to our design such as a low cost of 90$. This is because it is made up of a few components which are cheap. Also, the device has a few linkages and hence this specification can be incorporated in our device so as to reduce the time taken for assembly. The few linkages translate into a few components which makes the device to be light in weight hence can be carried from one point to another with ease .The fact that it is Bluetooth controlled makes it to qualify as a device which is RC controlled. That is why it has been given the name Bluetooth Powered </a:t>
            </a:r>
            <a:r>
              <a:rPr lang="en-US" sz="1900" dirty="0" err="1">
                <a:solidFill>
                  <a:srgbClr val="000000"/>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SumoBot</a:t>
            </a:r>
            <a:r>
              <a:rPr lang="en-US" sz="1900" dirty="0">
                <a:solidFill>
                  <a:srgbClr val="000000"/>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 The microprocessor which have been applied to facilitate its effectiveness in use of Bluetooth can be incorporated in our </a:t>
            </a:r>
            <a:r>
              <a:rPr lang="en-US" sz="1900" dirty="0" err="1">
                <a:solidFill>
                  <a:srgbClr val="000000"/>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SumoBot</a:t>
            </a:r>
            <a:r>
              <a:rPr lang="en-US" sz="1900" dirty="0">
                <a:solidFill>
                  <a:srgbClr val="000000"/>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 device. However, its cons are that it is not hardy enough since it is made up of materials which are light in weight and not of low quality. In this manner the device is not able to last for a long period of time. In addition, the sharp edges which are on its sides make the device to be highly hazardous. </a:t>
            </a:r>
            <a:endParaRPr lang="en-US" sz="1900" dirty="0">
              <a:solidFill>
                <a:srgbClr val="000000"/>
              </a:solidFill>
              <a:effectLst>
                <a:outerShdw blurRad="38100" dist="38100" dir="2700000" algn="tl">
                  <a:srgbClr val="000000">
                    <a:alpha val="43137"/>
                  </a:srgbClr>
                </a:outerShdw>
              </a:effectLst>
              <a:latin typeface="Arial" panose="020B0604020202020204" pitchFamily="34" charset="0"/>
              <a:ea typeface="Calibri" panose="020F0502020204030204" pitchFamily="34" charset="0"/>
            </a:endParaRPr>
          </a:p>
        </p:txBody>
      </p:sp>
      <p:pic>
        <p:nvPicPr>
          <p:cNvPr id="4" name="Picture 3">
            <a:extLst>
              <a:ext uri="{FF2B5EF4-FFF2-40B4-BE49-F238E27FC236}">
                <a16:creationId xmlns:a16="http://schemas.microsoft.com/office/drawing/2014/main" id="{757A2F1B-BF7B-E5CE-6751-BDABAC0D515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395100" y="2455940"/>
            <a:ext cx="4796900" cy="3120086"/>
          </a:xfrm>
          <a:prstGeom prst="rect">
            <a:avLst/>
          </a:prstGeom>
          <a:noFill/>
          <a:ln>
            <a:noFill/>
          </a:ln>
        </p:spPr>
      </p:pic>
    </p:spTree>
    <p:extLst>
      <p:ext uri="{BB962C8B-B14F-4D97-AF65-F5344CB8AC3E}">
        <p14:creationId xmlns:p14="http://schemas.microsoft.com/office/powerpoint/2010/main" val="2778216147"/>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6B69C74-D426-3341-B3A1-FE87F4069B33}"/>
              </a:ext>
            </a:extLst>
          </p:cNvPr>
          <p:cNvSpPr txBox="1"/>
          <p:nvPr/>
        </p:nvSpPr>
        <p:spPr>
          <a:xfrm>
            <a:off x="284086" y="117693"/>
            <a:ext cx="7448364" cy="6590522"/>
          </a:xfrm>
          <a:prstGeom prst="rect">
            <a:avLst/>
          </a:prstGeom>
          <a:noFill/>
        </p:spPr>
        <p:txBody>
          <a:bodyPr wrap="square">
            <a:spAutoFit/>
          </a:bodyPr>
          <a:lstStyle/>
          <a:p>
            <a:pPr defTabSz="1219170">
              <a:lnSpc>
                <a:spcPct val="107000"/>
              </a:lnSpc>
              <a:spcBef>
                <a:spcPct val="0"/>
              </a:spcBef>
              <a:spcAft>
                <a:spcPts val="800"/>
              </a:spcAft>
              <a:buSzPts val="1600"/>
              <a:tabLst>
                <a:tab pos="685800" algn="l"/>
              </a:tabLst>
            </a:pPr>
            <a:r>
              <a:rPr lang="en-US" sz="4000" dirty="0">
                <a:solidFill>
                  <a:schemeClr val="accent1">
                    <a:lumMod val="40000"/>
                    <a:lumOff val="60000"/>
                  </a:schemeClr>
                </a:solidFill>
                <a:latin typeface="Aharoni" panose="02010803020104030203" pitchFamily="2" charset="-79"/>
                <a:ea typeface="+mj-ea"/>
                <a:cs typeface="Aharoni" panose="02010803020104030203" pitchFamily="2" charset="-79"/>
              </a:rPr>
              <a:t>Existing Design #3: Parallax </a:t>
            </a:r>
            <a:r>
              <a:rPr lang="en-US" sz="4000" dirty="0" err="1">
                <a:solidFill>
                  <a:schemeClr val="accent1">
                    <a:lumMod val="40000"/>
                    <a:lumOff val="60000"/>
                  </a:schemeClr>
                </a:solidFill>
                <a:latin typeface="Aharoni" panose="02010803020104030203" pitchFamily="2" charset="-79"/>
                <a:ea typeface="+mj-ea"/>
                <a:cs typeface="Aharoni" panose="02010803020104030203" pitchFamily="2" charset="-79"/>
              </a:rPr>
              <a:t>SumoBot</a:t>
            </a:r>
            <a:r>
              <a:rPr lang="en-US" sz="4000" dirty="0">
                <a:solidFill>
                  <a:schemeClr val="accent1">
                    <a:lumMod val="40000"/>
                    <a:lumOff val="60000"/>
                  </a:schemeClr>
                </a:solidFill>
                <a:latin typeface="Aharoni" panose="02010803020104030203" pitchFamily="2" charset="-79"/>
                <a:ea typeface="+mj-ea"/>
                <a:cs typeface="Aharoni" panose="02010803020104030203" pitchFamily="2" charset="-79"/>
              </a:rPr>
              <a:t> </a:t>
            </a:r>
          </a:p>
          <a:p>
            <a:pPr marL="0" marR="0">
              <a:spcBef>
                <a:spcPts val="0"/>
              </a:spcBef>
              <a:spcAft>
                <a:spcPts val="0"/>
              </a:spcAft>
            </a:pPr>
            <a:r>
              <a:rPr lang="en-US" sz="2200" dirty="0">
                <a:solidFill>
                  <a:srgbClr val="000000"/>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Parallax </a:t>
            </a:r>
            <a:r>
              <a:rPr lang="en-US" sz="2200" dirty="0" err="1">
                <a:solidFill>
                  <a:srgbClr val="000000"/>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SumoBot</a:t>
            </a:r>
            <a:r>
              <a:rPr lang="en-US" sz="2200" dirty="0">
                <a:solidFill>
                  <a:srgbClr val="000000"/>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 is manufactured by </a:t>
            </a:r>
            <a:r>
              <a:rPr lang="en-US" sz="2200" dirty="0" err="1">
                <a:solidFill>
                  <a:srgbClr val="000000"/>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Trossen</a:t>
            </a:r>
            <a:r>
              <a:rPr lang="en-US" sz="2200" dirty="0">
                <a:solidFill>
                  <a:srgbClr val="000000"/>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 Robotics and has specifications which are useful to our design. The </a:t>
            </a:r>
            <a:r>
              <a:rPr lang="en-US" sz="2200" dirty="0" err="1">
                <a:solidFill>
                  <a:srgbClr val="000000"/>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SumoBot</a:t>
            </a:r>
            <a:r>
              <a:rPr lang="en-US" sz="2200" dirty="0">
                <a:solidFill>
                  <a:srgbClr val="000000"/>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 is controlled by use of a remote control, a 4AA power pack and servo motors. The 4AA power pack ensures that the device is supplied with the right amount of power to facilitate effective operation. In addition, it has 2 module and infrared sensors to detect your opponent and the edge of the Sumo Ring. As a result, it enables the player to detect when opponent is ready to strike and hence prepare in advance how to make an appropriate move or counter attack. The device has high levels of safety since it has sensor inputs .The major cons are that the device is made up of numerous components hence making its assembly to be too complicated. This also makes the device to have a lot of linkages hence making its assembly to be difficult. The device is not hardy and hence it cannot last for a long period of time. </a:t>
            </a:r>
            <a:endParaRPr lang="en-US" sz="2200" dirty="0">
              <a:solidFill>
                <a:srgbClr val="000000"/>
              </a:solidFill>
              <a:effectLst>
                <a:outerShdw blurRad="38100" dist="38100" dir="2700000" algn="tl">
                  <a:srgbClr val="000000">
                    <a:alpha val="43137"/>
                  </a:srgbClr>
                </a:outerShdw>
              </a:effectLst>
              <a:latin typeface="Arial" panose="020B0604020202020204" pitchFamily="34" charset="0"/>
              <a:ea typeface="Calibri" panose="020F0502020204030204" pitchFamily="34" charset="0"/>
            </a:endParaRPr>
          </a:p>
        </p:txBody>
      </p:sp>
      <p:pic>
        <p:nvPicPr>
          <p:cNvPr id="2" name="Picture 1">
            <a:extLst>
              <a:ext uri="{FF2B5EF4-FFF2-40B4-BE49-F238E27FC236}">
                <a16:creationId xmlns:a16="http://schemas.microsoft.com/office/drawing/2014/main" id="{C3D6C3DC-4081-D38C-5D5D-6A568CE5B23B}"/>
              </a:ext>
            </a:extLst>
          </p:cNvPr>
          <p:cNvPicPr>
            <a:picLocks noChangeAspect="1"/>
          </p:cNvPicPr>
          <p:nvPr/>
        </p:nvPicPr>
        <p:blipFill>
          <a:blip r:embed="rId2"/>
          <a:stretch>
            <a:fillRect/>
          </a:stretch>
        </p:blipFill>
        <p:spPr>
          <a:xfrm>
            <a:off x="7643674" y="1784412"/>
            <a:ext cx="4465467" cy="3746377"/>
          </a:xfrm>
          <a:prstGeom prst="rect">
            <a:avLst/>
          </a:prstGeom>
        </p:spPr>
      </p:pic>
    </p:spTree>
    <p:extLst>
      <p:ext uri="{BB962C8B-B14F-4D97-AF65-F5344CB8AC3E}">
        <p14:creationId xmlns:p14="http://schemas.microsoft.com/office/powerpoint/2010/main" val="1740442840"/>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161634-robot-template-16x9</Template>
  <TotalTime>4301</TotalTime>
  <Words>2671</Words>
  <Application>Microsoft Office PowerPoint</Application>
  <PresentationFormat>Widescreen</PresentationFormat>
  <Paragraphs>135</Paragraphs>
  <Slides>29</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29</vt:i4>
      </vt:variant>
    </vt:vector>
  </HeadingPairs>
  <TitlesOfParts>
    <vt:vector size="37" baseType="lpstr">
      <vt:lpstr>Aharoni</vt:lpstr>
      <vt:lpstr>Arial</vt:lpstr>
      <vt:lpstr>Arial Black</vt:lpstr>
      <vt:lpstr>Calibri</vt:lpstr>
      <vt:lpstr>Cambria Math</vt:lpstr>
      <vt:lpstr>Times New Roman</vt:lpstr>
      <vt:lpstr>Wingdings</vt:lpstr>
      <vt:lpstr>Office Theme</vt:lpstr>
      <vt:lpstr>PRESENTED BY</vt:lpstr>
      <vt:lpstr>SUMOBOT </vt:lpstr>
      <vt:lpstr>SUBTITELS </vt:lpstr>
      <vt:lpstr>introduction</vt:lpstr>
      <vt:lpstr>PowerPoint Presentation</vt:lpstr>
      <vt:lpstr>PowerPoint Presentation</vt:lpstr>
      <vt:lpstr>PowerPoint Presentation</vt:lpstr>
      <vt:lpstr>PowerPoint Presentation</vt:lpstr>
      <vt:lpstr>PowerPoint Presentation</vt:lpstr>
      <vt:lpstr>Mechanical design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Cost Analysis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The purpose of this project is to make the participants able to participate in RoboGames by use of SumoBots that are highly effective and operational such that in the end they emerge to be winners.</dc:title>
  <dc:creator>es-LaylaTarek2021</dc:creator>
  <cp:lastModifiedBy>Kholoud Waleed</cp:lastModifiedBy>
  <cp:revision>15</cp:revision>
  <dcterms:created xsi:type="dcterms:W3CDTF">2023-03-14T10:15:17Z</dcterms:created>
  <dcterms:modified xsi:type="dcterms:W3CDTF">2023-05-27T14:00:45Z</dcterms:modified>
</cp:coreProperties>
</file>